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20"/>
  </p:notesMasterIdLst>
  <p:handoutMasterIdLst>
    <p:handoutMasterId r:id="rId21"/>
  </p:handoutMasterIdLst>
  <p:sldIdLst>
    <p:sldId id="416" r:id="rId2"/>
    <p:sldId id="413" r:id="rId3"/>
    <p:sldId id="417" r:id="rId4"/>
    <p:sldId id="374" r:id="rId5"/>
    <p:sldId id="411" r:id="rId6"/>
    <p:sldId id="359" r:id="rId7"/>
    <p:sldId id="367" r:id="rId8"/>
    <p:sldId id="404" r:id="rId9"/>
    <p:sldId id="380" r:id="rId10"/>
    <p:sldId id="405" r:id="rId11"/>
    <p:sldId id="409" r:id="rId12"/>
    <p:sldId id="377" r:id="rId13"/>
    <p:sldId id="378" r:id="rId14"/>
    <p:sldId id="381" r:id="rId15"/>
    <p:sldId id="414" r:id="rId16"/>
    <p:sldId id="365" r:id="rId17"/>
    <p:sldId id="412" r:id="rId18"/>
    <p:sldId id="415" r:id="rId19"/>
  </p:sldIdLst>
  <p:sldSz cx="9144000" cy="6858000" type="screen4x3"/>
  <p:notesSz cx="6858000" cy="9947275"/>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000000"/>
    <a:srgbClr val="FF0066"/>
    <a:srgbClr val="FF33CC"/>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27" autoAdjust="0"/>
    <p:restoredTop sz="94628" autoAdjust="0"/>
  </p:normalViewPr>
  <p:slideViewPr>
    <p:cSldViewPr>
      <p:cViewPr>
        <p:scale>
          <a:sx n="100" d="100"/>
          <a:sy n="100" d="100"/>
        </p:scale>
        <p:origin x="-270" y="-288"/>
      </p:cViewPr>
      <p:guideLst>
        <p:guide orient="horz" pos="2160"/>
        <p:guide pos="2880"/>
      </p:guideLst>
    </p:cSldViewPr>
  </p:slideViewPr>
  <p:outlineViewPr>
    <p:cViewPr>
      <p:scale>
        <a:sx n="33" d="100"/>
        <a:sy n="33" d="100"/>
      </p:scale>
      <p:origin x="0" y="4500"/>
    </p:cViewPr>
  </p:outlineViewPr>
  <p:notesTextViewPr>
    <p:cViewPr>
      <p:scale>
        <a:sx n="100" d="100"/>
        <a:sy n="100" d="100"/>
      </p:scale>
      <p:origin x="0" y="0"/>
    </p:cViewPr>
  </p:notesTextViewPr>
  <p:sorterViewPr>
    <p:cViewPr>
      <p:scale>
        <a:sx n="75" d="100"/>
        <a:sy n="75"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2172" tIns="46086" rIns="92172" bIns="46086" numCol="1" anchor="t" anchorCtr="0" compatLnSpc="1">
            <a:prstTxWarp prst="textNoShape">
              <a:avLst/>
            </a:prstTxWarp>
          </a:bodyPr>
          <a:lstStyle>
            <a:lvl1pPr>
              <a:defRPr sz="1200">
                <a:latin typeface="Arial" charset="0"/>
              </a:defRPr>
            </a:lvl1pPr>
          </a:lstStyle>
          <a:p>
            <a:pPr>
              <a:defRPr/>
            </a:pPr>
            <a:endParaRPr lang="ru-RU"/>
          </a:p>
        </p:txBody>
      </p:sp>
      <p:sp>
        <p:nvSpPr>
          <p:cNvPr id="98307"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2172" tIns="46086" rIns="92172" bIns="46086" numCol="1" anchor="t" anchorCtr="0" compatLnSpc="1">
            <a:prstTxWarp prst="textNoShape">
              <a:avLst/>
            </a:prstTxWarp>
          </a:bodyPr>
          <a:lstStyle>
            <a:lvl1pPr algn="r">
              <a:defRPr sz="1200">
                <a:latin typeface="Arial" charset="0"/>
              </a:defRPr>
            </a:lvl1pPr>
          </a:lstStyle>
          <a:p>
            <a:pPr>
              <a:defRPr/>
            </a:pPr>
            <a:endParaRPr lang="ru-RU"/>
          </a:p>
        </p:txBody>
      </p:sp>
      <p:sp>
        <p:nvSpPr>
          <p:cNvPr id="98308" name="Rectangle 4"/>
          <p:cNvSpPr>
            <a:spLocks noGrp="1" noChangeArrowheads="1"/>
          </p:cNvSpPr>
          <p:nvPr>
            <p:ph type="ftr" sz="quarter" idx="2"/>
          </p:nvPr>
        </p:nvSpPr>
        <p:spPr bwMode="auto">
          <a:xfrm>
            <a:off x="0" y="9448800"/>
            <a:ext cx="2971800" cy="496888"/>
          </a:xfrm>
          <a:prstGeom prst="rect">
            <a:avLst/>
          </a:prstGeom>
          <a:noFill/>
          <a:ln w="9525">
            <a:noFill/>
            <a:miter lim="800000"/>
            <a:headEnd/>
            <a:tailEnd/>
          </a:ln>
          <a:effectLst/>
        </p:spPr>
        <p:txBody>
          <a:bodyPr vert="horz" wrap="square" lIns="92172" tIns="46086" rIns="92172" bIns="46086" numCol="1" anchor="b" anchorCtr="0" compatLnSpc="1">
            <a:prstTxWarp prst="textNoShape">
              <a:avLst/>
            </a:prstTxWarp>
          </a:bodyPr>
          <a:lstStyle>
            <a:lvl1pPr>
              <a:defRPr sz="1200">
                <a:latin typeface="Arial" charset="0"/>
              </a:defRPr>
            </a:lvl1pPr>
          </a:lstStyle>
          <a:p>
            <a:pPr>
              <a:defRPr/>
            </a:pPr>
            <a:endParaRPr lang="ru-RU"/>
          </a:p>
        </p:txBody>
      </p:sp>
      <p:sp>
        <p:nvSpPr>
          <p:cNvPr id="98309" name="Rectangle 5"/>
          <p:cNvSpPr>
            <a:spLocks noGrp="1" noChangeArrowheads="1"/>
          </p:cNvSpPr>
          <p:nvPr>
            <p:ph type="sldNum" sz="quarter" idx="3"/>
          </p:nvPr>
        </p:nvSpPr>
        <p:spPr bwMode="auto">
          <a:xfrm>
            <a:off x="3884613" y="9448800"/>
            <a:ext cx="2971800" cy="496888"/>
          </a:xfrm>
          <a:prstGeom prst="rect">
            <a:avLst/>
          </a:prstGeom>
          <a:noFill/>
          <a:ln w="9525">
            <a:noFill/>
            <a:miter lim="800000"/>
            <a:headEnd/>
            <a:tailEnd/>
          </a:ln>
          <a:effectLst/>
        </p:spPr>
        <p:txBody>
          <a:bodyPr vert="horz" wrap="square" lIns="92172" tIns="46086" rIns="92172" bIns="46086" numCol="1" anchor="b" anchorCtr="0" compatLnSpc="1">
            <a:prstTxWarp prst="textNoShape">
              <a:avLst/>
            </a:prstTxWarp>
          </a:bodyPr>
          <a:lstStyle>
            <a:lvl1pPr algn="r">
              <a:defRPr sz="1200">
                <a:latin typeface="Arial" charset="0"/>
              </a:defRPr>
            </a:lvl1pPr>
          </a:lstStyle>
          <a:p>
            <a:pPr>
              <a:defRPr/>
            </a:pPr>
            <a:fld id="{F10ABA06-9701-49C4-87C9-A32CFDE66BE3}"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6888"/>
          </a:xfrm>
          <a:prstGeom prst="rect">
            <a:avLst/>
          </a:prstGeom>
        </p:spPr>
        <p:txBody>
          <a:bodyPr vert="horz" lIns="92172" tIns="46086" rIns="92172" bIns="46086"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96888"/>
          </a:xfrm>
          <a:prstGeom prst="rect">
            <a:avLst/>
          </a:prstGeom>
        </p:spPr>
        <p:txBody>
          <a:bodyPr vert="horz" lIns="92172" tIns="46086" rIns="92172" bIns="46086" rtlCol="0"/>
          <a:lstStyle>
            <a:lvl1pPr algn="r">
              <a:defRPr sz="1200" smtClean="0"/>
            </a:lvl1pPr>
          </a:lstStyle>
          <a:p>
            <a:pPr>
              <a:defRPr/>
            </a:pPr>
            <a:fld id="{D42C3450-92E1-42AF-9400-C9AF9B05F303}" type="datetimeFigureOut">
              <a:rPr lang="ru-RU"/>
              <a:pPr>
                <a:defRPr/>
              </a:pPr>
              <a:t>22.12.2016</a:t>
            </a:fld>
            <a:endParaRPr lang="ru-RU"/>
          </a:p>
        </p:txBody>
      </p:sp>
      <p:sp>
        <p:nvSpPr>
          <p:cNvPr id="4" name="Образ слайда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72" tIns="46086" rIns="92172" bIns="46086" rtlCol="0" anchor="ctr"/>
          <a:lstStyle/>
          <a:p>
            <a:pPr lvl="0"/>
            <a:endParaRPr lang="ru-RU" noProof="0"/>
          </a:p>
        </p:txBody>
      </p:sp>
      <p:sp>
        <p:nvSpPr>
          <p:cNvPr id="5" name="Заметки 4"/>
          <p:cNvSpPr>
            <a:spLocks noGrp="1"/>
          </p:cNvSpPr>
          <p:nvPr>
            <p:ph type="body" sz="quarter" idx="3"/>
          </p:nvPr>
        </p:nvSpPr>
        <p:spPr>
          <a:xfrm>
            <a:off x="685800" y="4724400"/>
            <a:ext cx="5486400" cy="4476750"/>
          </a:xfrm>
          <a:prstGeom prst="rect">
            <a:avLst/>
          </a:prstGeom>
        </p:spPr>
        <p:txBody>
          <a:bodyPr vert="horz" lIns="92172" tIns="46086" rIns="92172" bIns="46086"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48800"/>
            <a:ext cx="2971800" cy="496888"/>
          </a:xfrm>
          <a:prstGeom prst="rect">
            <a:avLst/>
          </a:prstGeom>
        </p:spPr>
        <p:txBody>
          <a:bodyPr vert="horz" lIns="92172" tIns="46086" rIns="92172" bIns="46086"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9448800"/>
            <a:ext cx="2971800" cy="496888"/>
          </a:xfrm>
          <a:prstGeom prst="rect">
            <a:avLst/>
          </a:prstGeom>
        </p:spPr>
        <p:txBody>
          <a:bodyPr vert="horz" lIns="92172" tIns="46086" rIns="92172" bIns="46086" rtlCol="0" anchor="b"/>
          <a:lstStyle>
            <a:lvl1pPr algn="r">
              <a:defRPr sz="1200" smtClean="0"/>
            </a:lvl1pPr>
          </a:lstStyle>
          <a:p>
            <a:pPr>
              <a:defRPr/>
            </a:pPr>
            <a:fld id="{5B505003-255D-492D-BED5-1C88B5F324A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662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788D51-7432-4EF0-82BC-32835CEF4A5B}" type="slidenum">
              <a:rPr lang="ru-RU"/>
              <a:pPr/>
              <a:t>11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Образ слайда 1"/>
          <p:cNvSpPr>
            <a:spLocks noGrp="1" noRot="1" noChangeAspect="1"/>
          </p:cNvSpPr>
          <p:nvPr>
            <p:ph type="sldImg"/>
          </p:nvPr>
        </p:nvSpPr>
        <p:spPr bwMode="auto">
          <a:noFill/>
          <a:ln>
            <a:solidFill>
              <a:srgbClr val="000000"/>
            </a:solidFill>
            <a:miter lim="800000"/>
            <a:headEnd/>
            <a:tailEnd/>
          </a:ln>
        </p:spPr>
      </p:sp>
      <p:sp>
        <p:nvSpPr>
          <p:cNvPr id="3481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481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3078E5-FA6A-4F5B-9425-84CD2187E71B}" type="slidenum">
              <a:rPr lang="ru-RU"/>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TextBox 7"/>
          <p:cNvSpPr txBox="1"/>
          <p:nvPr/>
        </p:nvSpPr>
        <p:spPr>
          <a:xfrm>
            <a:off x="1828800" y="3159125"/>
            <a:ext cx="457200" cy="1035050"/>
          </a:xfrm>
          <a:prstGeom prst="rect">
            <a:avLst/>
          </a:prstGeom>
          <a:noFill/>
        </p:spPr>
        <p:txBody>
          <a:bodyPr lIns="0" tIns="9144" rIns="0" bIns="9144" anchor="ctr">
            <a:spAutoFit/>
          </a:bodyPr>
          <a:lstStyle/>
          <a:p>
            <a:pPr>
              <a:defRPr/>
            </a:pPr>
            <a:r>
              <a:rPr lang="en-US" sz="6600" dirty="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5" name="Date Placeholder 14"/>
          <p:cNvSpPr>
            <a:spLocks noGrp="1"/>
          </p:cNvSpPr>
          <p:nvPr>
            <p:ph type="dt" sz="half" idx="10"/>
          </p:nvPr>
        </p:nvSpPr>
        <p:spPr/>
        <p:txBody>
          <a:bodyPr/>
          <a:lstStyle>
            <a:lvl1pPr>
              <a:defRPr/>
            </a:lvl1pPr>
          </a:lstStyle>
          <a:p>
            <a:pPr>
              <a:defRPr/>
            </a:pPr>
            <a:endParaRPr lang="ru-RU"/>
          </a:p>
        </p:txBody>
      </p:sp>
      <p:sp>
        <p:nvSpPr>
          <p:cNvPr id="6" name="Slide Number Placeholder 15"/>
          <p:cNvSpPr>
            <a:spLocks noGrp="1"/>
          </p:cNvSpPr>
          <p:nvPr>
            <p:ph type="sldNum" sz="quarter" idx="11"/>
          </p:nvPr>
        </p:nvSpPr>
        <p:spPr/>
        <p:txBody>
          <a:bodyPr/>
          <a:lstStyle>
            <a:lvl1pPr>
              <a:defRPr/>
            </a:lvl1pPr>
          </a:lstStyle>
          <a:p>
            <a:pPr>
              <a:defRPr/>
            </a:pPr>
            <a:fld id="{99713B93-5703-4B92-847A-192CA34008C6}" type="slidenum">
              <a:rPr lang="ru-RU"/>
              <a:pPr>
                <a:defRPr/>
              </a:pPr>
              <a:t>‹#›</a:t>
            </a:fld>
            <a:endParaRPr lang="ru-RU"/>
          </a:p>
        </p:txBody>
      </p:sp>
      <p:sp>
        <p:nvSpPr>
          <p:cNvPr id="7" name="Footer Placeholder 16"/>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F5F14E7-B261-47F0-898E-4080AF16030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16EE5BE-1CEF-451A-BD31-B90B97E14DD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4" name="Date Placeholder 13"/>
          <p:cNvSpPr>
            <a:spLocks noGrp="1"/>
          </p:cNvSpPr>
          <p:nvPr>
            <p:ph type="dt" sz="half" idx="10"/>
          </p:nvPr>
        </p:nvSpPr>
        <p:spPr/>
        <p:txBody>
          <a:bodyPr/>
          <a:lstStyle>
            <a:lvl1pPr>
              <a:defRPr/>
            </a:lvl1pPr>
          </a:lstStyle>
          <a:p>
            <a:pPr>
              <a:defRPr/>
            </a:pPr>
            <a:endParaRPr lang="ru-RU"/>
          </a:p>
        </p:txBody>
      </p:sp>
      <p:sp>
        <p:nvSpPr>
          <p:cNvPr id="5" name="Slide Number Placeholder 14"/>
          <p:cNvSpPr>
            <a:spLocks noGrp="1"/>
          </p:cNvSpPr>
          <p:nvPr>
            <p:ph type="sldNum" sz="quarter" idx="11"/>
          </p:nvPr>
        </p:nvSpPr>
        <p:spPr/>
        <p:txBody>
          <a:bodyPr/>
          <a:lstStyle>
            <a:lvl1pPr>
              <a:defRPr/>
            </a:lvl1pPr>
          </a:lstStyle>
          <a:p>
            <a:pPr>
              <a:defRPr/>
            </a:pPr>
            <a:fld id="{F6A23E43-973F-46D3-B48E-078479132962}" type="slidenum">
              <a:rPr lang="ru-RU"/>
              <a:pPr>
                <a:defRPr/>
              </a:pPr>
              <a:t>‹#›</a:t>
            </a:fld>
            <a:endParaRPr lang="ru-RU"/>
          </a:p>
        </p:txBody>
      </p:sp>
      <p:sp>
        <p:nvSpPr>
          <p:cNvPr id="6" name="Footer Placeholder 15"/>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5" name="TextBox 7"/>
          <p:cNvSpPr txBox="1"/>
          <p:nvPr/>
        </p:nvSpPr>
        <p:spPr>
          <a:xfrm>
            <a:off x="4267200" y="4075113"/>
            <a:ext cx="457200" cy="1014412"/>
          </a:xfrm>
          <a:prstGeom prst="rect">
            <a:avLst/>
          </a:prstGeom>
          <a:noFill/>
        </p:spPr>
        <p:txBody>
          <a:bodyPr lIns="0" tIns="0" rIns="0" bIns="0">
            <a:spAutoFit/>
          </a:bodyPr>
          <a:lstStyle/>
          <a:p>
            <a:pPr>
              <a:defRPr/>
            </a:pPr>
            <a:r>
              <a:rPr lang="en-US" sz="6600" dirty="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
        <p:nvSpPr>
          <p:cNvPr id="6" name="Date Placeholder 11"/>
          <p:cNvSpPr>
            <a:spLocks noGrp="1"/>
          </p:cNvSpPr>
          <p:nvPr>
            <p:ph type="dt" sz="half" idx="10"/>
          </p:nvPr>
        </p:nvSpPr>
        <p:spPr/>
        <p:txBody>
          <a:bodyPr/>
          <a:lstStyle>
            <a:lvl1pPr>
              <a:defRPr/>
            </a:lvl1pPr>
          </a:lstStyle>
          <a:p>
            <a:pPr>
              <a:defRPr/>
            </a:pPr>
            <a:endParaRPr lang="ru-RU"/>
          </a:p>
        </p:txBody>
      </p:sp>
      <p:sp>
        <p:nvSpPr>
          <p:cNvPr id="7" name="Slide Number Placeholder 12"/>
          <p:cNvSpPr>
            <a:spLocks noGrp="1"/>
          </p:cNvSpPr>
          <p:nvPr>
            <p:ph type="sldNum" sz="quarter" idx="11"/>
          </p:nvPr>
        </p:nvSpPr>
        <p:spPr/>
        <p:txBody>
          <a:bodyPr/>
          <a:lstStyle>
            <a:lvl1pPr>
              <a:defRPr/>
            </a:lvl1pPr>
          </a:lstStyle>
          <a:p>
            <a:pPr>
              <a:defRPr/>
            </a:pPr>
            <a:fld id="{5BA30824-59FC-40F8-9D32-6BB7FE60E26B}" type="slidenum">
              <a:rPr lang="ru-RU"/>
              <a:pPr>
                <a:defRPr/>
              </a:pPr>
              <a:t>‹#›</a:t>
            </a:fld>
            <a:endParaRPr lang="ru-RU"/>
          </a:p>
        </p:txBody>
      </p:sp>
      <p:sp>
        <p:nvSpPr>
          <p:cNvPr id="8" name="Footer Placeholder 13"/>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Date Placeholder 7"/>
          <p:cNvSpPr>
            <a:spLocks noGrp="1"/>
          </p:cNvSpPr>
          <p:nvPr>
            <p:ph type="dt" sz="half" idx="15"/>
          </p:nvPr>
        </p:nvSpPr>
        <p:spPr/>
        <p:txBody>
          <a:bodyPr/>
          <a:lstStyle>
            <a:lvl1pPr>
              <a:defRPr/>
            </a:lvl1pPr>
          </a:lstStyle>
          <a:p>
            <a:pPr>
              <a:defRPr/>
            </a:pPr>
            <a:endParaRPr lang="ru-RU"/>
          </a:p>
        </p:txBody>
      </p:sp>
      <p:sp>
        <p:nvSpPr>
          <p:cNvPr id="8" name="Slide Number Placeholder 8"/>
          <p:cNvSpPr>
            <a:spLocks noGrp="1"/>
          </p:cNvSpPr>
          <p:nvPr>
            <p:ph type="sldNum" sz="quarter" idx="16"/>
          </p:nvPr>
        </p:nvSpPr>
        <p:spPr/>
        <p:txBody>
          <a:bodyPr/>
          <a:lstStyle>
            <a:lvl1pPr>
              <a:defRPr/>
            </a:lvl1pPr>
          </a:lstStyle>
          <a:p>
            <a:pPr>
              <a:defRPr/>
            </a:pPr>
            <a:fld id="{76961F87-824A-447C-82FF-9834E24785FF}" type="slidenum">
              <a:rPr lang="ru-RU"/>
              <a:pPr>
                <a:defRPr/>
              </a:pPr>
              <a:t>‹#›</a:t>
            </a:fld>
            <a:endParaRPr lang="ru-RU"/>
          </a:p>
        </p:txBody>
      </p:sp>
      <p:sp>
        <p:nvSpPr>
          <p:cNvPr id="9" name="Footer Placeholder 9"/>
          <p:cNvSpPr>
            <a:spLocks noGrp="1"/>
          </p:cNvSpPr>
          <p:nvPr>
            <p:ph type="ftr" sz="quarter" idx="17"/>
          </p:nvPr>
        </p:nvSpPr>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TextBox 12"/>
          <p:cNvSpPr txBox="1"/>
          <p:nvPr/>
        </p:nvSpPr>
        <p:spPr>
          <a:xfrm>
            <a:off x="1057275" y="520700"/>
            <a:ext cx="457200" cy="922338"/>
          </a:xfrm>
          <a:prstGeom prst="rect">
            <a:avLst/>
          </a:prstGeom>
          <a:noFill/>
        </p:spPr>
        <p:txBody>
          <a:bodyPr lIns="0" tIns="0" rIns="0" bIns="0">
            <a:spAutoFit/>
          </a:bodyPr>
          <a:lstStyle/>
          <a:p>
            <a:pPr>
              <a:defRPr/>
            </a:pPr>
            <a:r>
              <a:rPr lang="en-US" sz="6000" dirty="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8" name="TextBox 17"/>
          <p:cNvSpPr txBox="1"/>
          <p:nvPr/>
        </p:nvSpPr>
        <p:spPr>
          <a:xfrm>
            <a:off x="4779963" y="520700"/>
            <a:ext cx="457200" cy="922338"/>
          </a:xfrm>
          <a:prstGeom prst="rect">
            <a:avLst/>
          </a:prstGeom>
          <a:noFill/>
        </p:spPr>
        <p:txBody>
          <a:bodyPr lIns="0" tIns="0" rIns="0" bIns="0">
            <a:spAutoFit/>
          </a:bodyPr>
          <a:lstStyle/>
          <a:p>
            <a:pPr>
              <a:defRPr/>
            </a:pPr>
            <a:r>
              <a:rPr lang="en-US" sz="6000" dirty="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134112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9" name="Date Placeholder 13"/>
          <p:cNvSpPr>
            <a:spLocks noGrp="1"/>
          </p:cNvSpPr>
          <p:nvPr>
            <p:ph type="dt" sz="half" idx="10"/>
          </p:nvPr>
        </p:nvSpPr>
        <p:spPr/>
        <p:txBody>
          <a:bodyPr/>
          <a:lstStyle>
            <a:lvl1pPr>
              <a:defRPr/>
            </a:lvl1pPr>
          </a:lstStyle>
          <a:p>
            <a:pPr>
              <a:defRPr/>
            </a:pPr>
            <a:endParaRPr lang="ru-RU"/>
          </a:p>
        </p:txBody>
      </p:sp>
      <p:sp>
        <p:nvSpPr>
          <p:cNvPr id="10" name="Slide Number Placeholder 14"/>
          <p:cNvSpPr>
            <a:spLocks noGrp="1"/>
          </p:cNvSpPr>
          <p:nvPr>
            <p:ph type="sldNum" sz="quarter" idx="11"/>
          </p:nvPr>
        </p:nvSpPr>
        <p:spPr/>
        <p:txBody>
          <a:bodyPr/>
          <a:lstStyle>
            <a:lvl1pPr>
              <a:defRPr/>
            </a:lvl1pPr>
          </a:lstStyle>
          <a:p>
            <a:pPr>
              <a:defRPr/>
            </a:pPr>
            <a:fld id="{4C931D9A-B45A-4D04-BBF5-2381CA1F4E04}" type="slidenum">
              <a:rPr lang="ru-RU"/>
              <a:pPr>
                <a:defRPr/>
              </a:pPr>
              <a:t>‹#›</a:t>
            </a:fld>
            <a:endParaRPr lang="ru-RU"/>
          </a:p>
        </p:txBody>
      </p:sp>
      <p:sp>
        <p:nvSpPr>
          <p:cNvPr id="11" name="Footer Placeholder 15"/>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3" name="Date Placeholder 6"/>
          <p:cNvSpPr>
            <a:spLocks noGrp="1"/>
          </p:cNvSpPr>
          <p:nvPr>
            <p:ph type="dt" sz="half" idx="10"/>
          </p:nvPr>
        </p:nvSpPr>
        <p:spPr/>
        <p:txBody>
          <a:bodyPr/>
          <a:lstStyle>
            <a:lvl1pPr>
              <a:defRPr/>
            </a:lvl1pPr>
          </a:lstStyle>
          <a:p>
            <a:pPr>
              <a:defRPr/>
            </a:pPr>
            <a:endParaRPr lang="ru-RU"/>
          </a:p>
        </p:txBody>
      </p:sp>
      <p:sp>
        <p:nvSpPr>
          <p:cNvPr id="4" name="Slide Number Placeholder 7"/>
          <p:cNvSpPr>
            <a:spLocks noGrp="1"/>
          </p:cNvSpPr>
          <p:nvPr>
            <p:ph type="sldNum" sz="quarter" idx="11"/>
          </p:nvPr>
        </p:nvSpPr>
        <p:spPr/>
        <p:txBody>
          <a:bodyPr/>
          <a:lstStyle>
            <a:lvl1pPr>
              <a:defRPr/>
            </a:lvl1pPr>
          </a:lstStyle>
          <a:p>
            <a:pPr>
              <a:defRPr/>
            </a:pPr>
            <a:fld id="{A2B15465-FCA9-47BE-927E-E1A110227F75}" type="slidenum">
              <a:rPr lang="ru-RU"/>
              <a:pPr>
                <a:defRPr/>
              </a:pPr>
              <a:t>‹#›</a:t>
            </a:fld>
            <a:endParaRPr lang="ru-RU"/>
          </a:p>
        </p:txBody>
      </p:sp>
      <p:sp>
        <p:nvSpPr>
          <p:cNvPr id="5" name="Footer Placeholder 8"/>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a:defRPr/>
            </a:lvl1pPr>
          </a:lstStyle>
          <a:p>
            <a:pPr>
              <a:defRPr/>
            </a:pPr>
            <a:endParaRPr lang="ru-RU"/>
          </a:p>
        </p:txBody>
      </p:sp>
      <p:sp>
        <p:nvSpPr>
          <p:cNvPr id="3" name="Slide Number Placeholder 5"/>
          <p:cNvSpPr>
            <a:spLocks noGrp="1"/>
          </p:cNvSpPr>
          <p:nvPr>
            <p:ph type="sldNum" sz="quarter" idx="11"/>
          </p:nvPr>
        </p:nvSpPr>
        <p:spPr/>
        <p:txBody>
          <a:bodyPr/>
          <a:lstStyle>
            <a:lvl1pPr>
              <a:defRPr/>
            </a:lvl1pPr>
          </a:lstStyle>
          <a:p>
            <a:pPr>
              <a:defRPr/>
            </a:pPr>
            <a:fld id="{BDEE0751-BE34-4864-8C20-C3FC30C78616}" type="slidenum">
              <a:rPr lang="ru-RU"/>
              <a:pPr>
                <a:defRPr/>
              </a:pPr>
              <a:t>‹#›</a:t>
            </a:fld>
            <a:endParaRPr lang="ru-RU"/>
          </a:p>
        </p:txBody>
      </p:sp>
      <p:sp>
        <p:nvSpPr>
          <p:cNvPr id="4" name="Footer Placeholder 6"/>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TextBox 8"/>
          <p:cNvSpPr txBox="1"/>
          <p:nvPr/>
        </p:nvSpPr>
        <p:spPr>
          <a:xfrm>
            <a:off x="5329238" y="1774825"/>
            <a:ext cx="457200" cy="1230313"/>
          </a:xfrm>
          <a:prstGeom prst="rect">
            <a:avLst/>
          </a:prstGeom>
          <a:noFill/>
        </p:spPr>
        <p:txBody>
          <a:bodyPr lIns="0" tIns="0" rIns="0" bIns="0">
            <a:spAutoFit/>
          </a:bodyPr>
          <a:lstStyle/>
          <a:p>
            <a:pPr>
              <a:defRPr/>
            </a:pPr>
            <a:r>
              <a:rPr lang="en-US" sz="8000" dirty="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8" name="Title 17"/>
          <p:cNvSpPr>
            <a:spLocks noGrp="1"/>
          </p:cNvSpPr>
          <p:nvPr>
            <p:ph type="title"/>
          </p:nvPr>
        </p:nvSpPr>
        <p:spPr/>
        <p:txBody>
          <a:bodyPr/>
          <a:lstStyle/>
          <a:p>
            <a:r>
              <a:rPr lang="ru-RU" smtClean="0"/>
              <a:t>Образец заголовка</a:t>
            </a:r>
            <a:endParaRPr lang="en-US" dirty="0"/>
          </a:p>
        </p:txBody>
      </p:sp>
      <p:sp>
        <p:nvSpPr>
          <p:cNvPr id="6" name="Date Placeholder 14"/>
          <p:cNvSpPr>
            <a:spLocks noGrp="1"/>
          </p:cNvSpPr>
          <p:nvPr>
            <p:ph type="dt" sz="half" idx="10"/>
          </p:nvPr>
        </p:nvSpPr>
        <p:spPr/>
        <p:txBody>
          <a:bodyPr/>
          <a:lstStyle>
            <a:lvl1pPr>
              <a:defRPr/>
            </a:lvl1pPr>
          </a:lstStyle>
          <a:p>
            <a:pPr>
              <a:defRPr/>
            </a:pPr>
            <a:endParaRPr lang="ru-RU"/>
          </a:p>
        </p:txBody>
      </p:sp>
      <p:sp>
        <p:nvSpPr>
          <p:cNvPr id="7" name="Slide Number Placeholder 15"/>
          <p:cNvSpPr>
            <a:spLocks noGrp="1"/>
          </p:cNvSpPr>
          <p:nvPr>
            <p:ph type="sldNum" sz="quarter" idx="11"/>
          </p:nvPr>
        </p:nvSpPr>
        <p:spPr/>
        <p:txBody>
          <a:bodyPr/>
          <a:lstStyle>
            <a:lvl1pPr>
              <a:defRPr/>
            </a:lvl1pPr>
          </a:lstStyle>
          <a:p>
            <a:pPr>
              <a:defRPr/>
            </a:pPr>
            <a:fld id="{EE166E99-12C0-4231-9E17-690BF190DFE3}" type="slidenum">
              <a:rPr lang="ru-RU"/>
              <a:pPr>
                <a:defRPr/>
              </a:pPr>
              <a:t>‹#›</a:t>
            </a:fld>
            <a:endParaRPr lang="ru-RU"/>
          </a:p>
        </p:txBody>
      </p:sp>
      <p:sp>
        <p:nvSpPr>
          <p:cNvPr id="8" name="Footer Placeholder 16"/>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TextBox 8"/>
          <p:cNvSpPr txBox="1"/>
          <p:nvPr/>
        </p:nvSpPr>
        <p:spPr>
          <a:xfrm>
            <a:off x="2435225" y="3332163"/>
            <a:ext cx="457200" cy="922337"/>
          </a:xfrm>
          <a:prstGeom prst="rect">
            <a:avLst/>
          </a:prstGeom>
          <a:noFill/>
        </p:spPr>
        <p:txBody>
          <a:bodyPr lIns="0" tIns="0" rIns="0" bIns="0">
            <a:spAutoFit/>
          </a:bodyPr>
          <a:lstStyle/>
          <a:p>
            <a:pPr>
              <a:defRPr/>
            </a:pPr>
            <a:r>
              <a:rPr lang="en-US" sz="6000" dirty="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2743200" y="3453047"/>
            <a:ext cx="5029200" cy="720804"/>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6" name="Date Placeholder 12"/>
          <p:cNvSpPr>
            <a:spLocks noGrp="1"/>
          </p:cNvSpPr>
          <p:nvPr>
            <p:ph type="dt" sz="half" idx="10"/>
          </p:nvPr>
        </p:nvSpPr>
        <p:spPr/>
        <p:txBody>
          <a:bodyPr/>
          <a:lstStyle>
            <a:lvl1pPr>
              <a:defRPr/>
            </a:lvl1pPr>
          </a:lstStyle>
          <a:p>
            <a:pPr>
              <a:defRPr/>
            </a:pPr>
            <a:endParaRPr lang="ru-RU"/>
          </a:p>
        </p:txBody>
      </p:sp>
      <p:sp>
        <p:nvSpPr>
          <p:cNvPr id="7" name="Slide Number Placeholder 13"/>
          <p:cNvSpPr>
            <a:spLocks noGrp="1"/>
          </p:cNvSpPr>
          <p:nvPr>
            <p:ph type="sldNum" sz="quarter" idx="11"/>
          </p:nvPr>
        </p:nvSpPr>
        <p:spPr/>
        <p:txBody>
          <a:bodyPr/>
          <a:lstStyle>
            <a:lvl1pPr>
              <a:defRPr/>
            </a:lvl1pPr>
          </a:lstStyle>
          <a:p>
            <a:pPr>
              <a:defRPr/>
            </a:pPr>
            <a:fld id="{A1C363FD-3653-431E-8D9E-7F1CE7210454}" type="slidenum">
              <a:rPr lang="ru-RU"/>
              <a:pPr>
                <a:defRPr/>
              </a:pPr>
              <a:t>‹#›</a:t>
            </a:fld>
            <a:endParaRPr lang="ru-RU"/>
          </a:p>
        </p:txBody>
      </p:sp>
      <p:sp>
        <p:nvSpPr>
          <p:cNvPr id="8" name="Footer Placeholder 14"/>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777875"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0"/>
            <a:ext cx="6096000" cy="365760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a:defRPr/>
            </a:pPr>
            <a:endParaRPr lang="ru-RU"/>
          </a:p>
        </p:txBody>
      </p:sp>
      <p:sp>
        <p:nvSpPr>
          <p:cNvPr id="5" name="Footer Placeholder 4"/>
          <p:cNvSpPr>
            <a:spLocks noGrp="1"/>
          </p:cNvSpPr>
          <p:nvPr>
            <p:ph type="ftr" sz="quarter" idx="3"/>
          </p:nvPr>
        </p:nvSpPr>
        <p:spPr>
          <a:xfrm>
            <a:off x="822325"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pPr>
              <a:defRPr/>
            </a:pPr>
            <a:endParaRPr lang="ru-RU"/>
          </a:p>
        </p:txBody>
      </p:sp>
      <p:sp>
        <p:nvSpPr>
          <p:cNvPr id="6" name="Slide Number Placeholder 5"/>
          <p:cNvSpPr>
            <a:spLocks noGrp="1"/>
          </p:cNvSpPr>
          <p:nvPr>
            <p:ph type="sldNum" sz="quarter" idx="4"/>
          </p:nvPr>
        </p:nvSpPr>
        <p:spPr>
          <a:xfrm>
            <a:off x="822325" y="5842000"/>
            <a:ext cx="2133600" cy="304800"/>
          </a:xfrm>
          <a:prstGeom prst="rect">
            <a:avLst/>
          </a:prstGeom>
        </p:spPr>
        <p:txBody>
          <a:bodyPr vert="horz" lIns="91440" tIns="45720" rIns="91440" bIns="9144" rtlCol="0" anchor="b"/>
          <a:lstStyle>
            <a:lvl1pPr algn="l">
              <a:defRPr sz="1600" smtClean="0">
                <a:solidFill>
                  <a:schemeClr val="tx1">
                    <a:alpha val="60000"/>
                  </a:schemeClr>
                </a:solidFill>
                <a:effectLst/>
              </a:defRPr>
            </a:lvl1pPr>
          </a:lstStyle>
          <a:p>
            <a:pPr>
              <a:defRPr/>
            </a:pPr>
            <a:fld id="{277D34D5-094E-4DB8-8CE5-9D56B8B88A16}"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Lst>
  <p:txStyles>
    <p:titleStyle>
      <a:lvl1pPr algn="l" rtl="0" fontAlgn="base">
        <a:spcBef>
          <a:spcPct val="0"/>
        </a:spcBef>
        <a:spcAft>
          <a:spcPct val="0"/>
        </a:spcAft>
        <a:defRPr sz="4900" kern="1200">
          <a:solidFill>
            <a:schemeClr val="tx1"/>
          </a:solidFill>
          <a:effectLst>
            <a:outerShdw blurRad="38100" dist="38100" dir="2700000" algn="tl">
              <a:srgbClr val="000000">
                <a:alpha val="43137"/>
              </a:srgbClr>
            </a:outerShdw>
          </a:effectLst>
          <a:latin typeface="+mj-lt"/>
          <a:ea typeface="+mj-ea"/>
          <a:cs typeface="+mj-cs"/>
        </a:defRPr>
      </a:lvl1pPr>
      <a:lvl2pPr algn="l" rtl="0" fontAlgn="base">
        <a:spcBef>
          <a:spcPct val="0"/>
        </a:spcBef>
        <a:spcAft>
          <a:spcPct val="0"/>
        </a:spcAft>
        <a:defRPr sz="4900">
          <a:solidFill>
            <a:schemeClr val="tx1"/>
          </a:solidFill>
          <a:latin typeface="Palatino Linotype" pitchFamily="18" charset="0"/>
        </a:defRPr>
      </a:lvl2pPr>
      <a:lvl3pPr algn="l" rtl="0" fontAlgn="base">
        <a:spcBef>
          <a:spcPct val="0"/>
        </a:spcBef>
        <a:spcAft>
          <a:spcPct val="0"/>
        </a:spcAft>
        <a:defRPr sz="4900">
          <a:solidFill>
            <a:schemeClr val="tx1"/>
          </a:solidFill>
          <a:latin typeface="Palatino Linotype" pitchFamily="18" charset="0"/>
        </a:defRPr>
      </a:lvl3pPr>
      <a:lvl4pPr algn="l" rtl="0" fontAlgn="base">
        <a:spcBef>
          <a:spcPct val="0"/>
        </a:spcBef>
        <a:spcAft>
          <a:spcPct val="0"/>
        </a:spcAft>
        <a:defRPr sz="4900">
          <a:solidFill>
            <a:schemeClr val="tx1"/>
          </a:solidFill>
          <a:latin typeface="Palatino Linotype" pitchFamily="18" charset="0"/>
        </a:defRPr>
      </a:lvl4pPr>
      <a:lvl5pPr algn="l" rtl="0" fontAlgn="base">
        <a:spcBef>
          <a:spcPct val="0"/>
        </a:spcBef>
        <a:spcAft>
          <a:spcPct val="0"/>
        </a:spcAft>
        <a:defRPr sz="4900">
          <a:solidFill>
            <a:schemeClr val="tx1"/>
          </a:solidFill>
          <a:latin typeface="Palatino Linotype"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55588" algn="l" rtl="0" fontAlgn="base">
        <a:spcBef>
          <a:spcPct val="20000"/>
        </a:spcBef>
        <a:spcAft>
          <a:spcPct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39763" indent="-255588" algn="l" rtl="0" fontAlgn="base">
        <a:spcBef>
          <a:spcPct val="20000"/>
        </a:spcBef>
        <a:spcAft>
          <a:spcPct val="0"/>
        </a:spcAft>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4888" indent="-255588" algn="l" rtl="0" fontAlgn="base">
        <a:spcBef>
          <a:spcPct val="20000"/>
        </a:spcBef>
        <a:spcAft>
          <a:spcPct val="0"/>
        </a:spcAft>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5588" algn="l" rtl="0" fontAlgn="base">
        <a:spcBef>
          <a:spcPct val="20000"/>
        </a:spcBef>
        <a:spcAft>
          <a:spcPct val="0"/>
        </a:spcAft>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4650" indent="-255588" algn="l" rtl="0" fontAlgn="base">
        <a:spcBef>
          <a:spcPct val="20000"/>
        </a:spcBef>
        <a:spcAft>
          <a:spcPct val="0"/>
        </a:spcAft>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1"/>
          <p:cNvSpPr txBox="1">
            <a:spLocks/>
          </p:cNvSpPr>
          <p:nvPr/>
        </p:nvSpPr>
        <p:spPr>
          <a:xfrm>
            <a:off x="403225" y="4508500"/>
            <a:ext cx="8229600" cy="1254125"/>
          </a:xfrm>
          <a:prstGeom prst="rect">
            <a:avLst/>
          </a:prstGeom>
        </p:spPr>
        <p:txBody>
          <a:bodyPr anchor="b"/>
          <a:lstStyle/>
          <a:p>
            <a:pPr algn="ctr"/>
            <a:r>
              <a:rPr lang="ru-RU" sz="2800">
                <a:solidFill>
                  <a:srgbClr val="7EB2E6"/>
                </a:solidFill>
              </a:rPr>
              <a:t>О мерах </a:t>
            </a:r>
          </a:p>
          <a:p>
            <a:pPr algn="ctr"/>
            <a:r>
              <a:rPr lang="ru-RU" sz="2800">
                <a:solidFill>
                  <a:srgbClr val="7EB2E6"/>
                </a:solidFill>
              </a:rPr>
              <a:t>по совершенствованию организации деятельности </a:t>
            </a:r>
          </a:p>
          <a:p>
            <a:pPr algn="ctr"/>
            <a:r>
              <a:rPr lang="ru-RU" sz="2800">
                <a:solidFill>
                  <a:srgbClr val="7EB2E6"/>
                </a:solidFill>
              </a:rPr>
              <a:t>в области противодействия коррупции в образовательных учреждениях </a:t>
            </a:r>
          </a:p>
          <a:p>
            <a:pPr algn="ctr"/>
            <a:r>
              <a:rPr lang="ru-RU" sz="2800">
                <a:solidFill>
                  <a:srgbClr val="7EB2E6"/>
                </a:solidFill>
              </a:rPr>
              <a:t>Самарской области</a:t>
            </a:r>
            <a:r>
              <a:rPr lang="ru-RU" sz="2800">
                <a:solidFill>
                  <a:srgbClr val="7EB2E6"/>
                </a:solidFill>
                <a:effectLst>
                  <a:outerShdw blurRad="38100" dist="38100" dir="2700000" algn="tl">
                    <a:srgbClr val="C0C0C0"/>
                  </a:outerShdw>
                </a:effectLst>
              </a:rPr>
              <a:t> </a:t>
            </a:r>
          </a:p>
        </p:txBody>
      </p:sp>
      <p:pic>
        <p:nvPicPr>
          <p:cNvPr id="15362" name="Picture 3" descr="Флаг области"/>
          <p:cNvPicPr>
            <a:picLocks noChangeAspect="1" noChangeArrowheads="1"/>
          </p:cNvPicPr>
          <p:nvPr/>
        </p:nvPicPr>
        <p:blipFill>
          <a:blip r:embed="rId2"/>
          <a:srcRect/>
          <a:stretch>
            <a:fillRect/>
          </a:stretch>
        </p:blipFill>
        <p:spPr bwMode="auto">
          <a:xfrm>
            <a:off x="450850" y="449263"/>
            <a:ext cx="3816350" cy="2544762"/>
          </a:xfrm>
          <a:prstGeom prst="rect">
            <a:avLst/>
          </a:prstGeom>
          <a:noFill/>
          <a:ln w="9525">
            <a:noFill/>
            <a:miter lim="800000"/>
            <a:headEnd/>
            <a:tailEnd/>
          </a:ln>
        </p:spPr>
      </p:pic>
      <p:sp>
        <p:nvSpPr>
          <p:cNvPr id="6" name="Заголовок 1"/>
          <p:cNvSpPr txBox="1">
            <a:spLocks/>
          </p:cNvSpPr>
          <p:nvPr/>
        </p:nvSpPr>
        <p:spPr>
          <a:xfrm>
            <a:off x="4495800" y="556418"/>
            <a:ext cx="4495800" cy="1066800"/>
          </a:xfrm>
          <a:prstGeom prst="rect">
            <a:avLst/>
          </a:prstGeom>
        </p:spPr>
        <p:txBody>
          <a:bodyPr lIns="45720" tIns="0" rIns="45720" bIns="0" anchor="b">
            <a:normAutofit fontScale="97500"/>
            <a:scene3d>
              <a:camera prst="orthographicFront"/>
              <a:lightRig rig="soft" dir="t">
                <a:rot lat="0" lon="0" rev="17220000"/>
              </a:lightRig>
            </a:scene3d>
            <a:sp3d prstMaterial="softEdge">
              <a:bevelT w="38100" h="38100"/>
            </a:sp3d>
          </a:bodyPr>
          <a:lstStyle/>
          <a:p>
            <a:pPr algn="ctr" fontAlgn="auto">
              <a:spcAft>
                <a:spcPts val="0"/>
              </a:spcAft>
              <a:defRPr/>
            </a:pPr>
            <a:r>
              <a:rPr lang="ru-RU" sz="2400" b="1" cap="all" dirty="0">
                <a:ln w="6350">
                  <a:noFill/>
                </a:ln>
                <a:solidFill>
                  <a:schemeClr val="tx1">
                    <a:lumMod val="85000"/>
                  </a:schemeClr>
                </a:solidFill>
                <a:effectLst>
                  <a:outerShdw blurRad="127000" dist="200000" dir="2700000" algn="tl" rotWithShape="0">
                    <a:srgbClr val="000000">
                      <a:alpha val="30000"/>
                    </a:srgbClr>
                  </a:outerShdw>
                </a:effectLst>
                <a:latin typeface="+mj-lt"/>
                <a:ea typeface="+mj-ea"/>
                <a:cs typeface="+mj-cs"/>
              </a:rPr>
              <a:t>МИНИСТЕРСТВО ОБРАЗОВАНИЯ И НАУКИ Самарской области</a:t>
            </a:r>
            <a:endParaRPr lang="ru-RU" sz="3600" b="1" cap="all" dirty="0">
              <a:ln w="6350">
                <a:noFill/>
              </a:ln>
              <a:solidFill>
                <a:schemeClr val="tx1">
                  <a:lumMod val="85000"/>
                </a:schemeClr>
              </a:solidFill>
              <a:effectLst>
                <a:outerShdw blurRad="127000" dist="200000" dir="27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idx="1"/>
          </p:nvPr>
        </p:nvSpPr>
        <p:spPr>
          <a:xfrm>
            <a:off x="179388" y="765175"/>
            <a:ext cx="8713787" cy="5832475"/>
          </a:xfrm>
        </p:spPr>
        <p:txBody>
          <a:bodyPr wrap="square" numCol="1" anchorCtr="0" compatLnSpc="1">
            <a:prstTxWarp prst="textNoShape">
              <a:avLst/>
            </a:prstTxWarp>
          </a:bodyPr>
          <a:lstStyle/>
          <a:p>
            <a:pPr marL="0" indent="0">
              <a:lnSpc>
                <a:spcPct val="9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Заключение трудовых договоров, </a:t>
            </a:r>
          </a:p>
          <a:p>
            <a:pPr marL="0" indent="0">
              <a:lnSpc>
                <a:spcPct val="90000"/>
              </a:lnSpc>
              <a:buFont typeface="Wingdings" pitchFamily="2" charset="2"/>
              <a:buNone/>
            </a:pPr>
            <a:endParaRPr lang="ru-RU" sz="1600" smtClean="0">
              <a:solidFill>
                <a:schemeClr val="bg1"/>
              </a:solidFill>
              <a:effectLst>
                <a:outerShdw blurRad="38100" dist="38100" dir="2700000" algn="tl">
                  <a:srgbClr val="C0C0C0"/>
                </a:outerShdw>
              </a:effectLst>
              <a:latin typeface="Verdana" pitchFamily="34" charset="0"/>
            </a:endParaRPr>
          </a:p>
          <a:p>
            <a:pPr marL="0" indent="0">
              <a:lnSpc>
                <a:spcPct val="9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Установление заработной платы</a:t>
            </a:r>
          </a:p>
          <a:p>
            <a:pPr marL="0" indent="0">
              <a:lnSpc>
                <a:spcPct val="90000"/>
              </a:lnSpc>
              <a:buFont typeface="Wingdings" pitchFamily="2" charset="2"/>
              <a:buNone/>
            </a:pPr>
            <a:endParaRPr lang="ru-RU" sz="1200" smtClean="0">
              <a:solidFill>
                <a:schemeClr val="bg1"/>
              </a:solidFill>
              <a:effectLst>
                <a:outerShdw blurRad="38100" dist="38100" dir="2700000" algn="tl">
                  <a:srgbClr val="C0C0C0"/>
                </a:outerShdw>
              </a:effectLst>
              <a:latin typeface="Verdana" pitchFamily="34" charset="0"/>
            </a:endParaRPr>
          </a:p>
          <a:p>
            <a:pPr marL="0" indent="0" algn="ctr">
              <a:lnSpc>
                <a:spcPct val="90000"/>
              </a:lnSpc>
              <a:buFont typeface="Wingdings" pitchFamily="2" charset="2"/>
              <a:buNone/>
            </a:pPr>
            <a:r>
              <a:rPr lang="ru-RU" sz="1400" b="1" i="1" smtClean="0">
                <a:solidFill>
                  <a:schemeClr val="bg1"/>
                </a:solidFill>
                <a:effectLst>
                  <a:outerShdw blurRad="38100" dist="38100" dir="2700000" algn="tl">
                    <a:srgbClr val="C0C0C0"/>
                  </a:outerShdw>
                </a:effectLst>
                <a:latin typeface="Verdana" pitchFamily="34" charset="0"/>
              </a:rPr>
              <a:t>Возможными для данной деятельности  коррупционными правонарушениями являются:</a:t>
            </a:r>
          </a:p>
          <a:p>
            <a:pPr marL="0" indent="0">
              <a:lnSpc>
                <a:spcPct val="90000"/>
              </a:lnSpc>
              <a:buFont typeface="Wingdings" pitchFamily="2" charset="2"/>
              <a:buNone/>
            </a:pPr>
            <a:r>
              <a:rPr lang="ru-RU" sz="1200" smtClean="0">
                <a:solidFill>
                  <a:schemeClr val="bg1"/>
                </a:solidFill>
                <a:effectLst>
                  <a:outerShdw blurRad="38100" dist="38100" dir="2700000" algn="tl">
                    <a:srgbClr val="C0C0C0"/>
                  </a:outerShdw>
                </a:effectLst>
                <a:latin typeface="Verdana" pitchFamily="34" charset="0"/>
              </a:rPr>
              <a:t>                                  </a:t>
            </a:r>
          </a:p>
          <a:p>
            <a:pPr marL="0" indent="0" algn="just">
              <a:lnSpc>
                <a:spcPct val="90000"/>
              </a:lnSpc>
              <a:buFont typeface="Wingdings" pitchFamily="2" charset="2"/>
              <a:buNone/>
            </a:pPr>
            <a:r>
              <a:rPr lang="ru-RU" sz="1300" smtClean="0">
                <a:solidFill>
                  <a:schemeClr val="bg1"/>
                </a:solidFill>
                <a:effectLst>
                  <a:outerShdw blurRad="38100" dist="38100" dir="2700000" algn="tl">
                    <a:srgbClr val="C0C0C0"/>
                  </a:outerShdw>
                </a:effectLst>
                <a:latin typeface="Verdana" pitchFamily="34" charset="0"/>
              </a:rPr>
              <a:t>заинтересованность в совершении образовательным учреждением  ( руководителем ОУ) тех или иных действий, в том числе, прием на работу , без согласования с учредителем, лиц, являющихся  родственниками или близкими друзьями  сотрудников учреждения, выполняющих управленческие функции</a:t>
            </a:r>
            <a:r>
              <a:rPr lang="ru-RU" sz="1200" smtClean="0">
                <a:solidFill>
                  <a:schemeClr val="bg1"/>
                </a:solidFill>
                <a:effectLst>
                  <a:outerShdw blurRad="38100" dist="38100" dir="2700000" algn="tl">
                    <a:srgbClr val="C0C0C0"/>
                  </a:outerShdw>
                </a:effectLst>
                <a:latin typeface="Verdana" pitchFamily="34" charset="0"/>
              </a:rPr>
              <a:t> </a:t>
            </a:r>
            <a:r>
              <a:rPr lang="ru-RU" sz="1000" i="1" smtClean="0">
                <a:solidFill>
                  <a:schemeClr val="bg1"/>
                </a:solidFill>
                <a:effectLst>
                  <a:outerShdw blurRad="38100" dist="38100" dir="2700000" algn="tl">
                    <a:srgbClr val="C0C0C0"/>
                  </a:outerShdw>
                </a:effectLst>
                <a:latin typeface="Verdana" pitchFamily="34" charset="0"/>
              </a:rPr>
              <a:t>( ст. 27 Федерального закона от 12.01.1996 N 7-ФЗ "О некоммерческих организациях«);</a:t>
            </a:r>
          </a:p>
          <a:p>
            <a:pPr marL="0" indent="0" algn="just">
              <a:lnSpc>
                <a:spcPct val="90000"/>
              </a:lnSpc>
              <a:buFont typeface="Wingdings" pitchFamily="2" charset="2"/>
              <a:buNone/>
            </a:pPr>
            <a:endParaRPr lang="ru-RU" sz="600" smtClean="0">
              <a:solidFill>
                <a:schemeClr val="bg1"/>
              </a:solidFill>
              <a:effectLst>
                <a:outerShdw blurRad="38100" dist="38100" dir="2700000" algn="tl">
                  <a:srgbClr val="C0C0C0"/>
                </a:outerShdw>
              </a:effectLst>
              <a:latin typeface="Verdana" pitchFamily="34" charset="0"/>
            </a:endParaRPr>
          </a:p>
          <a:p>
            <a:pPr marL="0" indent="0" algn="just">
              <a:lnSpc>
                <a:spcPct val="90000"/>
              </a:lnSpc>
              <a:buFont typeface="Wingdings" pitchFamily="2" charset="2"/>
              <a:buNone/>
            </a:pPr>
            <a:r>
              <a:rPr lang="ru-RU" sz="1300" smtClean="0">
                <a:solidFill>
                  <a:schemeClr val="bg1"/>
                </a:solidFill>
                <a:effectLst>
                  <a:outerShdw blurRad="38100" dist="38100" dir="2700000" algn="tl">
                    <a:srgbClr val="C0C0C0"/>
                  </a:outerShdw>
                </a:effectLst>
                <a:latin typeface="Verdana" pitchFamily="34" charset="0"/>
              </a:rPr>
              <a:t>установление заработной платы руководителем образовательного учреждения , единолично, без решений соответствующих комиссий лицам, являющимися родственниками или близкими друзьями  сотрудников организации, выполняющих управленческие функции; </a:t>
            </a:r>
          </a:p>
          <a:p>
            <a:pPr marL="0" indent="0" algn="just">
              <a:lnSpc>
                <a:spcPct val="90000"/>
              </a:lnSpc>
              <a:buFont typeface="Wingdings" pitchFamily="2" charset="2"/>
              <a:buNone/>
            </a:pPr>
            <a:endParaRPr lang="ru-RU" sz="600" smtClean="0">
              <a:solidFill>
                <a:schemeClr val="bg1"/>
              </a:solidFill>
              <a:effectLst>
                <a:outerShdw blurRad="38100" dist="38100" dir="2700000" algn="tl">
                  <a:srgbClr val="C0C0C0"/>
                </a:outerShdw>
              </a:effectLst>
              <a:latin typeface="Verdana" pitchFamily="34" charset="0"/>
            </a:endParaRPr>
          </a:p>
          <a:p>
            <a:pPr marL="0" indent="0" algn="just">
              <a:lnSpc>
                <a:spcPct val="90000"/>
              </a:lnSpc>
              <a:buFont typeface="Wingdings" pitchFamily="2" charset="2"/>
              <a:buNone/>
            </a:pPr>
            <a:r>
              <a:rPr lang="ru-RU" sz="1300" smtClean="0">
                <a:solidFill>
                  <a:schemeClr val="bg1"/>
                </a:solidFill>
                <a:effectLst>
                  <a:outerShdw blurRad="38100" dist="38100" dir="2700000" algn="tl">
                    <a:srgbClr val="C0C0C0"/>
                  </a:outerShdw>
                </a:effectLst>
                <a:latin typeface="Verdana" pitchFamily="34" charset="0"/>
              </a:rPr>
              <a:t>при распределении  должностных обязанностей  работников образовательного учреждения  не учитывается непосредственная подчиненность родственников и близких друзей сотрудникам, выполняющим управленческие функции; </a:t>
            </a:r>
          </a:p>
          <a:p>
            <a:pPr marL="0" indent="0" algn="just">
              <a:lnSpc>
                <a:spcPct val="90000"/>
              </a:lnSpc>
              <a:buFont typeface="Wingdings" pitchFamily="2" charset="2"/>
              <a:buNone/>
            </a:pPr>
            <a:endParaRPr lang="ru-RU" sz="600" smtClean="0">
              <a:solidFill>
                <a:schemeClr val="bg1"/>
              </a:solidFill>
              <a:effectLst>
                <a:outerShdw blurRad="38100" dist="38100" dir="2700000" algn="tl">
                  <a:srgbClr val="C0C0C0"/>
                </a:outerShdw>
              </a:effectLst>
              <a:latin typeface="Verdana" pitchFamily="34" charset="0"/>
            </a:endParaRPr>
          </a:p>
          <a:p>
            <a:pPr marL="0" indent="0" algn="just">
              <a:lnSpc>
                <a:spcPct val="90000"/>
              </a:lnSpc>
              <a:buFont typeface="Wingdings" pitchFamily="2" charset="2"/>
              <a:buNone/>
            </a:pPr>
            <a:r>
              <a:rPr lang="ru-RU" sz="1300" smtClean="0">
                <a:solidFill>
                  <a:schemeClr val="bg1"/>
                </a:solidFill>
                <a:effectLst>
                  <a:outerShdw blurRad="38100" dist="38100" dir="2700000" algn="tl">
                    <a:srgbClr val="C0C0C0"/>
                  </a:outerShdw>
                </a:effectLst>
                <a:latin typeface="Verdana" pitchFamily="34" charset="0"/>
              </a:rPr>
              <a:t>прием на работу по совместительству лиц, в отношении которых законодательством предусмотрены запреты или ограничения на такую работу;</a:t>
            </a:r>
          </a:p>
          <a:p>
            <a:pPr marL="0" indent="0" algn="just">
              <a:lnSpc>
                <a:spcPct val="90000"/>
              </a:lnSpc>
              <a:buFont typeface="Wingdings" pitchFamily="2" charset="2"/>
              <a:buNone/>
            </a:pPr>
            <a:endParaRPr lang="ru-RU" sz="600" smtClean="0">
              <a:solidFill>
                <a:schemeClr val="bg1"/>
              </a:solidFill>
              <a:effectLst>
                <a:outerShdw blurRad="38100" dist="38100" dir="2700000" algn="tl">
                  <a:srgbClr val="C0C0C0"/>
                </a:outerShdw>
              </a:effectLst>
              <a:latin typeface="Verdana" pitchFamily="34" charset="0"/>
            </a:endParaRPr>
          </a:p>
          <a:p>
            <a:pPr marL="0" indent="0" algn="just">
              <a:lnSpc>
                <a:spcPct val="90000"/>
              </a:lnSpc>
              <a:buFont typeface="Wingdings" pitchFamily="2" charset="2"/>
              <a:buNone/>
            </a:pPr>
            <a:r>
              <a:rPr lang="ru-RU" sz="1300" smtClean="0">
                <a:solidFill>
                  <a:schemeClr val="bg1"/>
                </a:solidFill>
                <a:effectLst>
                  <a:outerShdw blurRad="38100" dist="38100" dir="2700000" algn="tl">
                    <a:srgbClr val="C0C0C0"/>
                  </a:outerShdw>
                </a:effectLst>
                <a:latin typeface="Verdana" pitchFamily="34" charset="0"/>
              </a:rPr>
              <a:t>незаконное привлечение к трудовой деятельности бывшего государственного (муниципального) служащего </a:t>
            </a:r>
            <a:r>
              <a:rPr lang="ru-RU" sz="1000" i="1" smtClean="0">
                <a:solidFill>
                  <a:schemeClr val="bg1"/>
                </a:solidFill>
                <a:effectLst>
                  <a:outerShdw blurRad="38100" dist="38100" dir="2700000" algn="tl">
                    <a:srgbClr val="C0C0C0"/>
                  </a:outerShdw>
                </a:effectLst>
                <a:latin typeface="Verdana" pitchFamily="34" charset="0"/>
              </a:rPr>
              <a:t>(ст. 12. Федерального  закона  от 25.12.2008 N 273-ФЗ "О противодействии коррупции,  ч. 3 ст. 64.1 ТК РФ, Постановление Правительства РФ от 21.01.2015 N 29 "Об утверждении Правил сообщения работодателем о заключении трудового или гражданско-правового договора на выполнение работ (оказание услуг) с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endParaRPr lang="ru-RU" sz="1000" smtClean="0">
              <a:solidFill>
                <a:schemeClr val="bg1"/>
              </a:solidFill>
              <a:effectLst>
                <a:outerShdw blurRad="38100" dist="38100" dir="2700000" algn="tl">
                  <a:srgbClr val="C0C0C0"/>
                </a:outerShdw>
              </a:effectLst>
              <a:latin typeface="Verdana" pitchFamily="34" charset="0"/>
            </a:endParaRPr>
          </a:p>
        </p:txBody>
      </p:sp>
      <p:sp>
        <p:nvSpPr>
          <p:cNvPr id="2" name="Заголовок 1"/>
          <p:cNvSpPr>
            <a:spLocks noGrp="1"/>
          </p:cNvSpPr>
          <p:nvPr>
            <p:ph type="title"/>
          </p:nvPr>
        </p:nvSpPr>
        <p:spPr>
          <a:xfrm>
            <a:off x="395288" y="0"/>
            <a:ext cx="8137525" cy="847725"/>
          </a:xfrm>
        </p:spPr>
        <p:txBody>
          <a:bodyPr wrap="square" numCol="1" anchorCtr="0" compatLnSpc="1">
            <a:prstTxWarp prst="textNoShape">
              <a:avLst/>
            </a:prstTxWarp>
            <a:normAutofit/>
          </a:bodyPr>
          <a:lstStyle/>
          <a:p>
            <a:pPr algn="ctr"/>
            <a:r>
              <a:rPr lang="ru-RU" sz="2800" b="1" i="1" smtClean="0">
                <a:solidFill>
                  <a:srgbClr val="7EB2E6"/>
                </a:solidFill>
                <a:effectLst>
                  <a:outerShdw blurRad="38100" dist="38100" dir="2700000" algn="tl">
                    <a:srgbClr val="C0C0C0"/>
                  </a:outerShdw>
                </a:effectLst>
                <a:latin typeface="Verdana" pitchFamily="34" charset="0"/>
              </a:rPr>
              <a:t>Управленческая деятельность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idx="1"/>
          </p:nvPr>
        </p:nvSpPr>
        <p:spPr>
          <a:xfrm>
            <a:off x="323850" y="908050"/>
            <a:ext cx="8424863" cy="5616575"/>
          </a:xfrm>
        </p:spPr>
        <p:txBody>
          <a:bodyPr wrap="square" numCol="1" anchorCtr="0" compatLnSpc="1">
            <a:prstTxWarp prst="textNoShape">
              <a:avLst/>
            </a:prstTxWarp>
          </a:bodyPr>
          <a:lstStyle/>
          <a:p>
            <a:pPr marL="0" indent="0" algn="just">
              <a:lnSpc>
                <a:spcPct val="80000"/>
              </a:lnSpc>
              <a:buFont typeface="Wingdings" pitchFamily="2" charset="2"/>
              <a:buNone/>
            </a:pPr>
            <a:r>
              <a:rPr lang="ru-RU" sz="1800" smtClean="0">
                <a:solidFill>
                  <a:schemeClr val="bg1"/>
                </a:solidFill>
                <a:effectLst>
                  <a:outerShdw blurRad="38100" dist="38100" dir="2700000" algn="tl">
                    <a:srgbClr val="C0C0C0"/>
                  </a:outerShdw>
                </a:effectLst>
                <a:latin typeface="Verdana" pitchFamily="34" charset="0"/>
              </a:rPr>
              <a:t>Прием обучающихся и воспитанников в образовательное учреждение</a:t>
            </a:r>
          </a:p>
          <a:p>
            <a:pPr marL="0" indent="0" algn="just">
              <a:lnSpc>
                <a:spcPct val="80000"/>
              </a:lnSpc>
              <a:buFont typeface="Wingdings" pitchFamily="2" charset="2"/>
              <a:buNone/>
            </a:pPr>
            <a:endParaRPr lang="ru-RU" sz="1800" smtClean="0">
              <a:solidFill>
                <a:schemeClr val="bg1"/>
              </a:solidFill>
              <a:effectLst>
                <a:outerShdw blurRad="38100" dist="38100" dir="2700000" algn="tl">
                  <a:srgbClr val="C0C0C0"/>
                </a:outerShdw>
              </a:effectLst>
              <a:latin typeface="Verdana" pitchFamily="34" charset="0"/>
            </a:endParaRPr>
          </a:p>
          <a:p>
            <a:pPr marL="0" indent="0" algn="just">
              <a:lnSpc>
                <a:spcPct val="80000"/>
              </a:lnSpc>
              <a:buFont typeface="Wingdings" pitchFamily="2" charset="2"/>
              <a:buNone/>
            </a:pPr>
            <a:r>
              <a:rPr lang="ru-RU" sz="1800" smtClean="0">
                <a:solidFill>
                  <a:schemeClr val="bg1"/>
                </a:solidFill>
                <a:effectLst>
                  <a:outerShdw blurRad="38100" dist="38100" dir="2700000" algn="tl">
                    <a:srgbClr val="C0C0C0"/>
                  </a:outerShdw>
                </a:effectLst>
                <a:latin typeface="Verdana" pitchFamily="34" charset="0"/>
              </a:rPr>
              <a:t>Реализация  дополнительных платных образовательных программ</a:t>
            </a:r>
          </a:p>
          <a:p>
            <a:pPr marL="0" indent="0" algn="just">
              <a:lnSpc>
                <a:spcPct val="80000"/>
              </a:lnSpc>
              <a:buFont typeface="Wingdings" pitchFamily="2" charset="2"/>
              <a:buNone/>
            </a:pPr>
            <a:endParaRPr lang="ru-RU" sz="1800" smtClean="0">
              <a:solidFill>
                <a:schemeClr val="bg1"/>
              </a:solidFill>
              <a:effectLst>
                <a:outerShdw blurRad="38100" dist="38100" dir="2700000" algn="tl">
                  <a:srgbClr val="C0C0C0"/>
                </a:outerShdw>
              </a:effectLst>
              <a:latin typeface="Verdana" pitchFamily="34" charset="0"/>
            </a:endParaRPr>
          </a:p>
          <a:p>
            <a:pPr marL="0" indent="0" algn="just">
              <a:lnSpc>
                <a:spcPct val="80000"/>
              </a:lnSpc>
              <a:buFont typeface="Wingdings" pitchFamily="2" charset="2"/>
              <a:buNone/>
            </a:pPr>
            <a:r>
              <a:rPr lang="ru-RU" sz="1800" smtClean="0">
                <a:solidFill>
                  <a:schemeClr val="bg1"/>
                </a:solidFill>
                <a:effectLst>
                  <a:outerShdw blurRad="38100" dist="38100" dir="2700000" algn="tl">
                    <a:srgbClr val="C0C0C0"/>
                  </a:outerShdw>
                </a:effectLst>
                <a:latin typeface="Verdana" pitchFamily="34" charset="0"/>
              </a:rPr>
              <a:t>Оказание платных услуг</a:t>
            </a:r>
          </a:p>
          <a:p>
            <a:pPr marL="0" indent="0" algn="just">
              <a:lnSpc>
                <a:spcPct val="80000"/>
              </a:lnSpc>
              <a:buFont typeface="Wingdings" pitchFamily="2" charset="2"/>
              <a:buNone/>
            </a:pPr>
            <a:endParaRPr lang="ru-RU" sz="1600" smtClean="0">
              <a:solidFill>
                <a:schemeClr val="bg1"/>
              </a:solidFill>
              <a:effectLst>
                <a:outerShdw blurRad="38100" dist="38100" dir="2700000" algn="tl">
                  <a:srgbClr val="C0C0C0"/>
                </a:outerShdw>
              </a:effectLst>
              <a:latin typeface="Verdana" pitchFamily="34" charset="0"/>
            </a:endParaRPr>
          </a:p>
          <a:p>
            <a:pPr marL="0" indent="0" algn="ctr">
              <a:lnSpc>
                <a:spcPct val="80000"/>
              </a:lnSpc>
              <a:buFont typeface="Wingdings" pitchFamily="2" charset="2"/>
              <a:buNone/>
            </a:pPr>
            <a:r>
              <a:rPr lang="ru-RU" sz="1800" i="1" smtClean="0">
                <a:solidFill>
                  <a:schemeClr val="bg1"/>
                </a:solidFill>
                <a:effectLst>
                  <a:outerShdw blurRad="38100" dist="38100" dir="2700000" algn="tl">
                    <a:srgbClr val="C0C0C0"/>
                  </a:outerShdw>
                </a:effectLst>
                <a:latin typeface="Verdana" pitchFamily="34" charset="0"/>
              </a:rPr>
              <a:t>Возможными для данной деятельности коррупционными нарушениями являются:</a:t>
            </a:r>
            <a:r>
              <a:rPr lang="ru-RU" sz="1600" i="1" smtClean="0">
                <a:solidFill>
                  <a:schemeClr val="bg1"/>
                </a:solidFill>
                <a:effectLst>
                  <a:outerShdw blurRad="38100" dist="38100" dir="2700000" algn="tl">
                    <a:srgbClr val="C0C0C0"/>
                  </a:outerShdw>
                </a:effectLst>
                <a:latin typeface="Verdana" pitchFamily="34" charset="0"/>
              </a:rPr>
              <a:t/>
            </a:r>
            <a:br>
              <a:rPr lang="ru-RU" sz="1600" i="1" smtClean="0">
                <a:solidFill>
                  <a:schemeClr val="bg1"/>
                </a:solidFill>
                <a:effectLst>
                  <a:outerShdw blurRad="38100" dist="38100" dir="2700000" algn="tl">
                    <a:srgbClr val="C0C0C0"/>
                  </a:outerShdw>
                </a:effectLst>
                <a:latin typeface="Verdana" pitchFamily="34" charset="0"/>
              </a:rPr>
            </a:br>
            <a:endParaRPr lang="ru-RU" sz="1600" i="1" smtClean="0">
              <a:solidFill>
                <a:schemeClr val="bg1"/>
              </a:solidFill>
              <a:effectLst>
                <a:outerShdw blurRad="38100" dist="38100" dir="2700000" algn="tl">
                  <a:srgbClr val="C0C0C0"/>
                </a:outerShdw>
              </a:effectLst>
              <a:latin typeface="Verdana" pitchFamily="34" charset="0"/>
            </a:endParaRPr>
          </a:p>
          <a:p>
            <a:pPr marL="0" indent="0" algn="just">
              <a:lnSpc>
                <a:spcPct val="8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несоблюдение правил приема и   обучающихся  и воспитанников и предоставление незаконных преимуществ при приеме в образовательные учреждения;</a:t>
            </a:r>
          </a:p>
          <a:p>
            <a:pPr marL="0" indent="0" algn="just">
              <a:lnSpc>
                <a:spcPct val="80000"/>
              </a:lnSpc>
              <a:buFont typeface="Wingdings" pitchFamily="2" charset="2"/>
              <a:buNone/>
            </a:pPr>
            <a:endParaRPr lang="ru-RU" sz="1600" smtClean="0">
              <a:solidFill>
                <a:schemeClr val="bg1"/>
              </a:solidFill>
              <a:effectLst>
                <a:outerShdw blurRad="38100" dist="38100" dir="2700000" algn="tl">
                  <a:srgbClr val="C0C0C0"/>
                </a:outerShdw>
              </a:effectLst>
              <a:latin typeface="Verdana" pitchFamily="34" charset="0"/>
            </a:endParaRPr>
          </a:p>
          <a:p>
            <a:pPr marL="0" indent="0" algn="just">
              <a:lnSpc>
                <a:spcPct val="8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заключение договоров на предоставление  платных образовательных услуг в рамках предоставления государственной услуги;</a:t>
            </a:r>
          </a:p>
          <a:p>
            <a:pPr marL="0" indent="0" algn="just">
              <a:lnSpc>
                <a:spcPct val="8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	</a:t>
            </a:r>
          </a:p>
          <a:p>
            <a:pPr marL="0" indent="0" algn="just">
              <a:lnSpc>
                <a:spcPct val="8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оказание педагогическим работником индивидуальных платных услуг обучающимся в организации, где они работают;</a:t>
            </a:r>
          </a:p>
          <a:p>
            <a:pPr marL="0" indent="0" algn="just">
              <a:lnSpc>
                <a:spcPct val="80000"/>
              </a:lnSpc>
              <a:buFont typeface="Wingdings" pitchFamily="2" charset="2"/>
              <a:buNone/>
            </a:pPr>
            <a:endParaRPr lang="ru-RU" sz="1600" smtClean="0">
              <a:solidFill>
                <a:schemeClr val="bg1"/>
              </a:solidFill>
              <a:effectLst>
                <a:outerShdw blurRad="38100" dist="38100" dir="2700000" algn="tl">
                  <a:srgbClr val="C0C0C0"/>
                </a:outerShdw>
              </a:effectLst>
              <a:latin typeface="Verdana" pitchFamily="34" charset="0"/>
            </a:endParaRPr>
          </a:p>
          <a:p>
            <a:pPr marL="0" indent="0" algn="just">
              <a:lnSpc>
                <a:spcPct val="8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получение работниками образовательных </a:t>
            </a:r>
          </a:p>
          <a:p>
            <a:pPr marL="0" indent="0" algn="just">
              <a:lnSpc>
                <a:spcPct val="8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организаций подарков, стоимость которых</a:t>
            </a:r>
          </a:p>
          <a:p>
            <a:pPr marL="0" indent="0" algn="just">
              <a:lnSpc>
                <a:spcPct val="8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превышает три тысячи рублей.</a:t>
            </a:r>
          </a:p>
        </p:txBody>
      </p:sp>
      <p:sp>
        <p:nvSpPr>
          <p:cNvPr id="2" name="Заголовок 1"/>
          <p:cNvSpPr>
            <a:spLocks noGrp="1"/>
          </p:cNvSpPr>
          <p:nvPr>
            <p:ph type="title"/>
          </p:nvPr>
        </p:nvSpPr>
        <p:spPr>
          <a:xfrm>
            <a:off x="684213" y="33338"/>
            <a:ext cx="7543800" cy="914400"/>
          </a:xfrm>
        </p:spPr>
        <p:txBody>
          <a:bodyPr wrap="square" numCol="1" anchorCtr="0" compatLnSpc="1">
            <a:prstTxWarp prst="textNoShape">
              <a:avLst/>
            </a:prstTxWarp>
          </a:bodyPr>
          <a:lstStyle/>
          <a:p>
            <a:pPr algn="ctr"/>
            <a:r>
              <a:rPr lang="ru-RU" sz="2800" b="1" i="1" smtClean="0">
                <a:solidFill>
                  <a:srgbClr val="7EB2E6"/>
                </a:solidFill>
                <a:effectLst>
                  <a:outerShdw blurRad="38100" dist="38100" dir="2700000" algn="tl">
                    <a:srgbClr val="C0C0C0"/>
                  </a:outerShdw>
                </a:effectLst>
                <a:latin typeface="Verdana" pitchFamily="34" charset="0"/>
              </a:rPr>
              <a:t>Учебная деятельность</a:t>
            </a:r>
          </a:p>
        </p:txBody>
      </p:sp>
      <p:pic>
        <p:nvPicPr>
          <p:cNvPr id="25603" name="Picture 3" descr="F:\фото\1457508543_3.jpg"/>
          <p:cNvPicPr>
            <a:picLocks noChangeAspect="1" noChangeArrowheads="1"/>
          </p:cNvPicPr>
          <p:nvPr/>
        </p:nvPicPr>
        <p:blipFill>
          <a:blip r:embed="rId4"/>
          <a:srcRect/>
          <a:stretch>
            <a:fillRect/>
          </a:stretch>
        </p:blipFill>
        <p:spPr bwMode="auto">
          <a:xfrm>
            <a:off x="6372225" y="5661025"/>
            <a:ext cx="1638300" cy="922338"/>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Прямоугольник 1"/>
          <p:cNvSpPr>
            <a:spLocks noChangeArrowheads="1"/>
          </p:cNvSpPr>
          <p:nvPr/>
        </p:nvSpPr>
        <p:spPr bwMode="auto">
          <a:xfrm>
            <a:off x="250825" y="1628775"/>
            <a:ext cx="8642350" cy="2616200"/>
          </a:xfrm>
          <a:prstGeom prst="rect">
            <a:avLst/>
          </a:prstGeom>
          <a:noFill/>
          <a:ln w="9525">
            <a:noFill/>
            <a:miter lim="800000"/>
            <a:headEnd/>
            <a:tailEnd/>
          </a:ln>
        </p:spPr>
        <p:txBody>
          <a:bodyPr>
            <a:spAutoFit/>
          </a:bodyPr>
          <a:lstStyle/>
          <a:p>
            <a:pPr algn="just"/>
            <a:r>
              <a:rPr lang="ru-RU"/>
              <a:t>	</a:t>
            </a:r>
            <a:r>
              <a:rPr lang="ru-RU" sz="2000" b="1" i="1">
                <a:solidFill>
                  <a:schemeClr val="bg1"/>
                </a:solidFill>
              </a:rPr>
              <a:t>Конфликт интересов </a:t>
            </a:r>
            <a:r>
              <a:rPr lang="ru-RU">
                <a:solidFill>
                  <a:schemeClr val="bg1"/>
                </a:solidFill>
              </a:rPr>
              <a:t>- ситуация, при которой личная заинтересованность работника влияет или может повлиять на объективное исполнение им своих обязанностей и при которой возникает или может возникнуть противоречие между личной заинтересованностью работника и законными интересами граждан, организаций, общества, субъекта Российской Федерации или Российской Федерации, способное привести к причинению вреда этим законным интересам граждан, организаций, общества, субъекта Российской Федерации или Российской Федерации.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50825" y="1484313"/>
            <a:ext cx="8642350" cy="3416300"/>
          </a:xfrm>
          <a:prstGeom prst="rect">
            <a:avLst/>
          </a:prstGeom>
        </p:spPr>
        <p:txBody>
          <a:bodyPr>
            <a:spAutoFit/>
          </a:bodyPr>
          <a:lstStyle/>
          <a:p>
            <a:pPr algn="just">
              <a:defRPr/>
            </a:pPr>
            <a:r>
              <a:rPr lang="ru-RU" b="1" i="1" dirty="0">
                <a:solidFill>
                  <a:schemeClr val="accent2">
                    <a:lumMod val="60000"/>
                    <a:lumOff val="40000"/>
                  </a:schemeClr>
                </a:solidFill>
              </a:rPr>
              <a:t>	</a:t>
            </a:r>
            <a:r>
              <a:rPr lang="ru-RU" b="1" i="1" dirty="0">
                <a:solidFill>
                  <a:schemeClr val="bg1"/>
                </a:solidFill>
              </a:rPr>
              <a:t>Личная </a:t>
            </a:r>
            <a:r>
              <a:rPr lang="ru-RU" b="1" i="1" dirty="0">
                <a:solidFill>
                  <a:schemeClr val="bg1"/>
                </a:solidFill>
              </a:rPr>
              <a:t>заинтересованность работника, которая влияет или может повлиять на объективное исполнение им должностных обязанностей, </a:t>
            </a:r>
            <a:r>
              <a:rPr lang="ru-RU" dirty="0">
                <a:solidFill>
                  <a:schemeClr val="bg1"/>
                </a:solidFill>
              </a:rPr>
              <a:t>- возможность получения работником при исполнении должностных обязанностей доходов (неосновательного обогащения) в денежной либо натуральной форме, доходов в виде материальной выгоды непосредственно для работника, членов его семьи или лиц близкого родства или свойства, а также для граждан или организаций, с которыми работник связан финансовыми или иными обязательствами. К членам семьи работника и лицам близкого родства или свойства относятся родители, супруги, дети, братья, сестры, а также братья, сестры, родители и дети супругов, супруги детей.</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79388" y="333375"/>
            <a:ext cx="8640762" cy="6124575"/>
          </a:xfrm>
          <a:prstGeom prst="rect">
            <a:avLst/>
          </a:prstGeom>
        </p:spPr>
        <p:txBody>
          <a:bodyPr>
            <a:spAutoFit/>
          </a:bodyPr>
          <a:lstStyle/>
          <a:p>
            <a:pPr algn="ctr">
              <a:defRPr/>
            </a:pPr>
            <a:endParaRPr lang="ru-RU" b="1" i="1" dirty="0">
              <a:solidFill>
                <a:schemeClr val="accent2">
                  <a:lumMod val="60000"/>
                  <a:lumOff val="40000"/>
                </a:schemeClr>
              </a:solidFill>
            </a:endParaRPr>
          </a:p>
          <a:p>
            <a:pPr algn="ctr">
              <a:defRPr/>
            </a:pPr>
            <a:r>
              <a:rPr lang="ru-RU" b="1" i="1" dirty="0">
                <a:solidFill>
                  <a:schemeClr val="bg1"/>
                </a:solidFill>
              </a:rPr>
              <a:t>Способы разрешения </a:t>
            </a:r>
            <a:r>
              <a:rPr lang="ru-RU" b="1" i="1" dirty="0">
                <a:solidFill>
                  <a:schemeClr val="bg1"/>
                </a:solidFill>
              </a:rPr>
              <a:t>возникшего конфликта </a:t>
            </a:r>
            <a:r>
              <a:rPr lang="ru-RU" b="1" i="1" dirty="0">
                <a:solidFill>
                  <a:schemeClr val="bg1"/>
                </a:solidFill>
              </a:rPr>
              <a:t>интересов</a:t>
            </a:r>
          </a:p>
          <a:p>
            <a:pPr>
              <a:defRPr/>
            </a:pPr>
            <a:endParaRPr lang="ru-RU" sz="1600" dirty="0">
              <a:solidFill>
                <a:schemeClr val="bg1"/>
              </a:solidFill>
            </a:endParaRPr>
          </a:p>
          <a:p>
            <a:pPr algn="ctr">
              <a:defRPr/>
            </a:pPr>
            <a:r>
              <a:rPr lang="ru-RU" sz="1200" i="1" dirty="0">
                <a:solidFill>
                  <a:schemeClr val="bg1"/>
                </a:solidFill>
              </a:rPr>
              <a:t>(</a:t>
            </a:r>
            <a:r>
              <a:rPr lang="ru-RU" sz="1100" i="1" dirty="0">
                <a:solidFill>
                  <a:schemeClr val="bg1"/>
                </a:solidFill>
              </a:rPr>
              <a:t>Методические </a:t>
            </a:r>
            <a:r>
              <a:rPr lang="ru-RU" sz="1100" i="1" dirty="0">
                <a:solidFill>
                  <a:schemeClr val="bg1"/>
                </a:solidFill>
              </a:rPr>
              <a:t>рекомендации Министерства труда и социального развития Российской Федерации </a:t>
            </a:r>
          </a:p>
          <a:p>
            <a:pPr algn="ctr">
              <a:defRPr/>
            </a:pPr>
            <a:r>
              <a:rPr lang="ru-RU" sz="1100" i="1" dirty="0">
                <a:solidFill>
                  <a:schemeClr val="bg1"/>
                </a:solidFill>
              </a:rPr>
              <a:t>от </a:t>
            </a:r>
            <a:r>
              <a:rPr lang="ru-RU" sz="1100" i="1" dirty="0">
                <a:solidFill>
                  <a:schemeClr val="bg1"/>
                </a:solidFill>
              </a:rPr>
              <a:t>30.05.2014 по </a:t>
            </a:r>
            <a:r>
              <a:rPr lang="ru-RU" sz="1100" i="1" dirty="0">
                <a:solidFill>
                  <a:schemeClr val="bg1"/>
                </a:solidFill>
              </a:rPr>
              <a:t>разработке и принятию организациями мер </a:t>
            </a:r>
            <a:r>
              <a:rPr lang="ru-RU" sz="1100" i="1" dirty="0">
                <a:solidFill>
                  <a:schemeClr val="bg1"/>
                </a:solidFill>
              </a:rPr>
              <a:t>по </a:t>
            </a:r>
            <a:r>
              <a:rPr lang="ru-RU" sz="1100" i="1" dirty="0">
                <a:solidFill>
                  <a:schemeClr val="bg1"/>
                </a:solidFill>
              </a:rPr>
              <a:t>предупреждению и противодействию </a:t>
            </a:r>
            <a:r>
              <a:rPr lang="ru-RU" sz="1100" i="1" dirty="0">
                <a:solidFill>
                  <a:schemeClr val="bg1"/>
                </a:solidFill>
              </a:rPr>
              <a:t>коррупции)</a:t>
            </a:r>
          </a:p>
          <a:p>
            <a:pPr algn="ctr">
              <a:defRPr/>
            </a:pPr>
            <a:r>
              <a:rPr lang="ru-RU" sz="1100" i="1" dirty="0">
                <a:solidFill>
                  <a:schemeClr val="bg1"/>
                </a:solidFill>
              </a:rPr>
              <a:t> </a:t>
            </a:r>
            <a:endParaRPr lang="ru-RU" sz="1100" i="1" dirty="0">
              <a:solidFill>
                <a:schemeClr val="bg1"/>
              </a:solidFill>
            </a:endParaRPr>
          </a:p>
          <a:p>
            <a:pPr indent="450000" algn="just">
              <a:defRPr/>
            </a:pPr>
            <a:r>
              <a:rPr lang="ru-RU" sz="1600" dirty="0">
                <a:solidFill>
                  <a:schemeClr val="bg1"/>
                </a:solidFill>
              </a:rPr>
              <a:t>ограничение </a:t>
            </a:r>
            <a:r>
              <a:rPr lang="ru-RU" sz="1600" dirty="0">
                <a:solidFill>
                  <a:schemeClr val="bg1"/>
                </a:solidFill>
              </a:rPr>
              <a:t>доступа работника к конкретной информации, которая может затрагивать личные интересы работника</a:t>
            </a:r>
            <a:r>
              <a:rPr lang="ru-RU" sz="1600" dirty="0">
                <a:solidFill>
                  <a:schemeClr val="bg1"/>
                </a:solidFill>
              </a:rPr>
              <a:t>;</a:t>
            </a:r>
          </a:p>
          <a:p>
            <a:pPr indent="450000" algn="just">
              <a:defRPr/>
            </a:pPr>
            <a:endParaRPr lang="ru-RU" sz="1600" dirty="0">
              <a:solidFill>
                <a:schemeClr val="bg1"/>
              </a:solidFill>
            </a:endParaRPr>
          </a:p>
          <a:p>
            <a:pPr indent="450000" algn="just">
              <a:defRPr/>
            </a:pPr>
            <a:r>
              <a:rPr lang="ru-RU" sz="1600" dirty="0">
                <a:solidFill>
                  <a:schemeClr val="bg1"/>
                </a:solidFill>
              </a:rPr>
              <a:t>добровольный </a:t>
            </a:r>
            <a:r>
              <a:rPr lang="ru-RU" sz="1600" dirty="0">
                <a:solidFill>
                  <a:schemeClr val="bg1"/>
                </a:solidFill>
              </a:rPr>
              <a:t>отказ работника подведомственной организации или его отстранение (постоянное или временное) от участия в обсуждении и процессе принятия решений по вопросам, которые находятся или могут оказаться под влиянием конфликта интересов</a:t>
            </a:r>
            <a:r>
              <a:rPr lang="ru-RU" sz="1600" dirty="0">
                <a:solidFill>
                  <a:schemeClr val="bg1"/>
                </a:solidFill>
              </a:rPr>
              <a:t>;</a:t>
            </a:r>
          </a:p>
          <a:p>
            <a:pPr indent="450000" algn="just">
              <a:defRPr/>
            </a:pPr>
            <a:endParaRPr lang="ru-RU" sz="1600" dirty="0">
              <a:solidFill>
                <a:schemeClr val="bg1"/>
              </a:solidFill>
            </a:endParaRPr>
          </a:p>
          <a:p>
            <a:pPr indent="450000" algn="just">
              <a:defRPr/>
            </a:pPr>
            <a:r>
              <a:rPr lang="ru-RU" sz="1600" dirty="0">
                <a:solidFill>
                  <a:schemeClr val="bg1"/>
                </a:solidFill>
              </a:rPr>
              <a:t>пересмотр </a:t>
            </a:r>
            <a:r>
              <a:rPr lang="ru-RU" sz="1600" dirty="0">
                <a:solidFill>
                  <a:schemeClr val="bg1"/>
                </a:solidFill>
              </a:rPr>
              <a:t>и изменение функциональных обязанностей работника</a:t>
            </a:r>
            <a:r>
              <a:rPr lang="ru-RU" sz="1600" dirty="0">
                <a:solidFill>
                  <a:schemeClr val="bg1"/>
                </a:solidFill>
              </a:rPr>
              <a:t>;</a:t>
            </a:r>
          </a:p>
          <a:p>
            <a:pPr indent="450000" algn="just">
              <a:defRPr/>
            </a:pPr>
            <a:endParaRPr lang="ru-RU" sz="1600" dirty="0">
              <a:solidFill>
                <a:schemeClr val="bg1"/>
              </a:solidFill>
            </a:endParaRPr>
          </a:p>
          <a:p>
            <a:pPr indent="450000" algn="just">
              <a:defRPr/>
            </a:pPr>
            <a:r>
              <a:rPr lang="ru-RU" sz="1600" dirty="0">
                <a:solidFill>
                  <a:schemeClr val="bg1"/>
                </a:solidFill>
              </a:rPr>
              <a:t>временное </a:t>
            </a:r>
            <a:r>
              <a:rPr lang="ru-RU" sz="1600" dirty="0">
                <a:solidFill>
                  <a:schemeClr val="bg1"/>
                </a:solidFill>
              </a:rPr>
              <a:t>отстранение работника от должности, если его личные интересы входят в противоречие с функциональными обязанностями</a:t>
            </a:r>
            <a:r>
              <a:rPr lang="ru-RU" sz="1600" dirty="0">
                <a:solidFill>
                  <a:schemeClr val="bg1"/>
                </a:solidFill>
              </a:rPr>
              <a:t>;</a:t>
            </a:r>
          </a:p>
          <a:p>
            <a:pPr indent="450000" algn="just">
              <a:defRPr/>
            </a:pPr>
            <a:endParaRPr lang="ru-RU" sz="1600" dirty="0">
              <a:solidFill>
                <a:schemeClr val="bg1"/>
              </a:solidFill>
            </a:endParaRPr>
          </a:p>
          <a:p>
            <a:pPr indent="450000" algn="just">
              <a:defRPr/>
            </a:pPr>
            <a:r>
              <a:rPr lang="ru-RU" sz="1600" dirty="0">
                <a:solidFill>
                  <a:schemeClr val="bg1"/>
                </a:solidFill>
              </a:rPr>
              <a:t>перевод </a:t>
            </a:r>
            <a:r>
              <a:rPr lang="ru-RU" sz="1600" dirty="0">
                <a:solidFill>
                  <a:schemeClr val="bg1"/>
                </a:solidFill>
              </a:rPr>
              <a:t>работника на должность, предусматривающую выполнение функциональных обязанностей, не связанных с конфликтом интересов</a:t>
            </a:r>
            <a:r>
              <a:rPr lang="ru-RU" sz="1600" dirty="0">
                <a:solidFill>
                  <a:schemeClr val="bg1"/>
                </a:solidFill>
              </a:rPr>
              <a:t>;</a:t>
            </a:r>
          </a:p>
          <a:p>
            <a:pPr indent="450000" algn="just">
              <a:defRPr/>
            </a:pPr>
            <a:endParaRPr lang="ru-RU" sz="1600" dirty="0">
              <a:solidFill>
                <a:schemeClr val="bg1"/>
              </a:solidFill>
            </a:endParaRPr>
          </a:p>
          <a:p>
            <a:pPr indent="450000" algn="just">
              <a:defRPr/>
            </a:pPr>
            <a:r>
              <a:rPr lang="ru-RU" sz="1600" dirty="0">
                <a:solidFill>
                  <a:schemeClr val="bg1"/>
                </a:solidFill>
              </a:rPr>
              <a:t>отказ </a:t>
            </a:r>
            <a:r>
              <a:rPr lang="ru-RU" sz="1600" dirty="0">
                <a:solidFill>
                  <a:schemeClr val="bg1"/>
                </a:solidFill>
              </a:rPr>
              <a:t>работника от своего личного интереса, порождающего конфликт с интересами подведомственной </a:t>
            </a:r>
            <a:r>
              <a:rPr lang="ru-RU" sz="1600" dirty="0">
                <a:solidFill>
                  <a:schemeClr val="bg1"/>
                </a:solidFill>
              </a:rPr>
              <a:t>организации;</a:t>
            </a:r>
          </a:p>
          <a:p>
            <a:pPr indent="450000" algn="just">
              <a:defRPr/>
            </a:pPr>
            <a:endParaRPr lang="ru-RU" sz="16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79388" y="333375"/>
            <a:ext cx="8640762" cy="4616450"/>
          </a:xfrm>
          <a:prstGeom prst="rect">
            <a:avLst/>
          </a:prstGeom>
          <a:noFill/>
        </p:spPr>
        <p:txBody>
          <a:bodyPr>
            <a:spAutoFit/>
          </a:bodyPr>
          <a:lstStyle/>
          <a:p>
            <a:pPr algn="ctr">
              <a:defRPr/>
            </a:pPr>
            <a:r>
              <a:rPr lang="ru-RU" sz="1600" dirty="0"/>
              <a:t>	</a:t>
            </a:r>
          </a:p>
          <a:p>
            <a:pPr algn="ctr">
              <a:defRPr/>
            </a:pPr>
            <a:endParaRPr lang="ru-RU" sz="1600" b="1" i="1" dirty="0">
              <a:solidFill>
                <a:schemeClr val="accent2">
                  <a:lumMod val="60000"/>
                  <a:lumOff val="40000"/>
                </a:schemeClr>
              </a:solidFill>
            </a:endParaRPr>
          </a:p>
          <a:p>
            <a:pPr algn="ctr">
              <a:defRPr/>
            </a:pPr>
            <a:r>
              <a:rPr lang="ru-RU" b="1" i="1" dirty="0">
                <a:solidFill>
                  <a:schemeClr val="bg1"/>
                </a:solidFill>
              </a:rPr>
              <a:t>Способы </a:t>
            </a:r>
            <a:r>
              <a:rPr lang="ru-RU" b="1" i="1" dirty="0">
                <a:solidFill>
                  <a:schemeClr val="bg1"/>
                </a:solidFill>
              </a:rPr>
              <a:t>разрешения возникшего конфликта интересов</a:t>
            </a:r>
          </a:p>
          <a:p>
            <a:pPr algn="ctr">
              <a:defRPr/>
            </a:pPr>
            <a:endParaRPr lang="ru-RU" b="1" i="1" dirty="0">
              <a:solidFill>
                <a:schemeClr val="bg1"/>
              </a:solidFill>
            </a:endParaRPr>
          </a:p>
          <a:p>
            <a:pPr algn="just">
              <a:defRPr/>
            </a:pPr>
            <a:endParaRPr lang="ru-RU" sz="1600" dirty="0">
              <a:solidFill>
                <a:schemeClr val="bg1"/>
              </a:solidFill>
            </a:endParaRPr>
          </a:p>
          <a:p>
            <a:pPr indent="450000" algn="just">
              <a:defRPr/>
            </a:pPr>
            <a:r>
              <a:rPr lang="ru-RU" sz="1600" dirty="0">
                <a:solidFill>
                  <a:schemeClr val="bg1"/>
                </a:solidFill>
              </a:rPr>
              <a:t>увольнение </a:t>
            </a:r>
            <a:r>
              <a:rPr lang="ru-RU" sz="1600" dirty="0">
                <a:solidFill>
                  <a:schemeClr val="bg1"/>
                </a:solidFill>
              </a:rPr>
              <a:t>работника из подведомственной организации по инициативе работника</a:t>
            </a:r>
            <a:r>
              <a:rPr lang="ru-RU" sz="1600" dirty="0">
                <a:solidFill>
                  <a:schemeClr val="bg1"/>
                </a:solidFill>
              </a:rPr>
              <a:t>;</a:t>
            </a:r>
          </a:p>
          <a:p>
            <a:pPr indent="450000" algn="just">
              <a:defRPr/>
            </a:pPr>
            <a:endParaRPr lang="ru-RU" sz="1600" dirty="0">
              <a:solidFill>
                <a:schemeClr val="bg1"/>
              </a:solidFill>
            </a:endParaRPr>
          </a:p>
          <a:p>
            <a:pPr indent="450000" algn="just">
              <a:defRPr/>
            </a:pPr>
            <a:r>
              <a:rPr lang="ru-RU" sz="1600" dirty="0">
                <a:solidFill>
                  <a:schemeClr val="bg1"/>
                </a:solidFill>
              </a:rPr>
              <a:t>увольнение </a:t>
            </a:r>
            <a:r>
              <a:rPr lang="ru-RU" sz="1600" dirty="0">
                <a:solidFill>
                  <a:schemeClr val="bg1"/>
                </a:solidFill>
              </a:rPr>
              <a:t>работника по инициативе работодателя за совершение дисциплинарного проступка, то есть за неисполнение или ненадлежащее исполнение работником по его вине возложенных на него трудовых обязанностей и т.д</a:t>
            </a:r>
            <a:r>
              <a:rPr lang="ru-RU" sz="1600" dirty="0">
                <a:solidFill>
                  <a:schemeClr val="bg1"/>
                </a:solidFill>
              </a:rPr>
              <a:t>.;</a:t>
            </a:r>
          </a:p>
          <a:p>
            <a:pPr indent="450000" algn="just">
              <a:defRPr/>
            </a:pPr>
            <a:endParaRPr lang="ru-RU" sz="1600" dirty="0">
              <a:solidFill>
                <a:schemeClr val="bg1"/>
              </a:solidFill>
            </a:endParaRPr>
          </a:p>
          <a:p>
            <a:pPr indent="450000" algn="just">
              <a:defRPr/>
            </a:pPr>
            <a:r>
              <a:rPr lang="ru-RU" sz="1600" dirty="0">
                <a:solidFill>
                  <a:schemeClr val="bg1"/>
                </a:solidFill>
              </a:rPr>
              <a:t>ограничение </a:t>
            </a:r>
            <a:r>
              <a:rPr lang="ru-RU" sz="1600" dirty="0">
                <a:solidFill>
                  <a:schemeClr val="bg1"/>
                </a:solidFill>
              </a:rPr>
              <a:t>на принятие единоличных решений</a:t>
            </a:r>
            <a:r>
              <a:rPr lang="ru-RU" sz="1600" dirty="0">
                <a:solidFill>
                  <a:schemeClr val="bg1"/>
                </a:solidFill>
              </a:rPr>
              <a:t>;</a:t>
            </a:r>
          </a:p>
          <a:p>
            <a:pPr indent="450000" algn="just">
              <a:defRPr/>
            </a:pPr>
            <a:endParaRPr lang="ru-RU" sz="1600" dirty="0">
              <a:solidFill>
                <a:schemeClr val="bg1"/>
              </a:solidFill>
            </a:endParaRPr>
          </a:p>
          <a:p>
            <a:pPr indent="450000" algn="just">
              <a:defRPr/>
            </a:pPr>
            <a:r>
              <a:rPr lang="ru-RU" sz="1600" dirty="0">
                <a:solidFill>
                  <a:schemeClr val="bg1"/>
                </a:solidFill>
              </a:rPr>
              <a:t>введение </a:t>
            </a:r>
            <a:r>
              <a:rPr lang="ru-RU" sz="1600" dirty="0">
                <a:solidFill>
                  <a:schemeClr val="bg1"/>
                </a:solidFill>
              </a:rPr>
              <a:t>конкурсных процедур при осуществлении хозяйственной деятельности организации.</a:t>
            </a:r>
          </a:p>
          <a:p>
            <a:pPr>
              <a:defRPr/>
            </a:pPr>
            <a:endParaRPr lang="ru-RU" dirty="0">
              <a:solidFill>
                <a:schemeClr val="bg1"/>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750" y="1196975"/>
            <a:ext cx="8147050" cy="5111750"/>
          </a:xfrm>
        </p:spPr>
        <p:txBody>
          <a:bodyPr wrap="square" numCol="1" anchorCtr="0" compatLnSpc="1">
            <a:prstTxWarp prst="textNoShape">
              <a:avLst/>
            </a:prstTxWarp>
          </a:bodyPr>
          <a:lstStyle/>
          <a:p>
            <a:pPr marL="3175" indent="449263" algn="just">
              <a:lnSpc>
                <a:spcPct val="90000"/>
              </a:lnSpc>
              <a:buFont typeface="Wingdings" pitchFamily="2" charset="2"/>
              <a:buNone/>
            </a:pPr>
            <a:endParaRPr lang="ru-RU" sz="1700" i="1" smtClean="0">
              <a:solidFill>
                <a:srgbClr val="7EB2E6"/>
              </a:solidFill>
              <a:effectLst>
                <a:outerShdw blurRad="38100" dist="38100" dir="2700000" algn="tl">
                  <a:srgbClr val="C0C0C0"/>
                </a:outerShdw>
              </a:effectLst>
              <a:latin typeface="Verdana" pitchFamily="34" charset="0"/>
            </a:endParaRPr>
          </a:p>
          <a:p>
            <a:pPr marL="3175" indent="449263" algn="just">
              <a:lnSpc>
                <a:spcPct val="90000"/>
              </a:lnSpc>
              <a:buFont typeface="Wingdings" pitchFamily="2" charset="2"/>
              <a:buNone/>
            </a:pPr>
            <a:r>
              <a:rPr lang="ru-RU" sz="1700" i="1" smtClean="0">
                <a:solidFill>
                  <a:schemeClr val="bg1"/>
                </a:solidFill>
                <a:effectLst>
                  <a:outerShdw blurRad="38100" dist="38100" dir="2700000" algn="tl">
                    <a:srgbClr val="C0C0C0"/>
                  </a:outerShdw>
                </a:effectLst>
                <a:latin typeface="Verdana" pitchFamily="34" charset="0"/>
              </a:rPr>
              <a:t>внутренний  аудит  </a:t>
            </a:r>
          </a:p>
          <a:p>
            <a:pPr marL="3175" indent="449263" algn="just">
              <a:lnSpc>
                <a:spcPct val="90000"/>
              </a:lnSpc>
              <a:buFont typeface="Wingdings" pitchFamily="2" charset="2"/>
              <a:buNone/>
            </a:pPr>
            <a:r>
              <a:rPr lang="ru-RU" sz="1700" smtClean="0">
                <a:solidFill>
                  <a:schemeClr val="bg1"/>
                </a:solidFill>
                <a:effectLst>
                  <a:outerShdw blurRad="38100" dist="38100" dir="2700000" algn="tl">
                    <a:srgbClr val="C0C0C0"/>
                  </a:outerShdw>
                </a:effectLst>
                <a:latin typeface="Verdana" pitchFamily="34" charset="0"/>
              </a:rPr>
              <a:t>контроль документирования операций хозяйственной деятельности подведомственной организации;</a:t>
            </a:r>
          </a:p>
          <a:p>
            <a:pPr marL="3175" indent="449263" algn="just">
              <a:lnSpc>
                <a:spcPct val="90000"/>
              </a:lnSpc>
              <a:buFont typeface="Wingdings" pitchFamily="2" charset="2"/>
              <a:buNone/>
            </a:pPr>
            <a:endParaRPr lang="ru-RU" sz="1700" smtClean="0">
              <a:solidFill>
                <a:schemeClr val="bg1"/>
              </a:solidFill>
              <a:effectLst>
                <a:outerShdw blurRad="38100" dist="38100" dir="2700000" algn="tl">
                  <a:srgbClr val="C0C0C0"/>
                </a:outerShdw>
              </a:effectLst>
              <a:latin typeface="Verdana" pitchFamily="34" charset="0"/>
            </a:endParaRPr>
          </a:p>
          <a:p>
            <a:pPr marL="3175" indent="449263" algn="just">
              <a:lnSpc>
                <a:spcPct val="90000"/>
              </a:lnSpc>
              <a:buFont typeface="Wingdings" pitchFamily="2" charset="2"/>
              <a:buNone/>
            </a:pPr>
            <a:r>
              <a:rPr lang="ru-RU" sz="1700" smtClean="0">
                <a:solidFill>
                  <a:schemeClr val="bg1"/>
                </a:solidFill>
                <a:effectLst>
                  <a:outerShdw blurRad="38100" dist="38100" dir="2700000" algn="tl">
                    <a:srgbClr val="C0C0C0"/>
                  </a:outerShdw>
                </a:effectLst>
                <a:latin typeface="Verdana" pitchFamily="34" charset="0"/>
              </a:rPr>
              <a:t>проверка экономической обоснованности осуществляемых операций в сферах коррупционного риска.</a:t>
            </a:r>
          </a:p>
          <a:p>
            <a:pPr marL="3175" indent="449263" algn="just">
              <a:lnSpc>
                <a:spcPct val="90000"/>
              </a:lnSpc>
            </a:pPr>
            <a:endParaRPr lang="ru-RU" sz="1700" smtClean="0">
              <a:solidFill>
                <a:schemeClr val="bg1"/>
              </a:solidFill>
              <a:effectLst>
                <a:outerShdw blurRad="38100" dist="38100" dir="2700000" algn="tl">
                  <a:srgbClr val="C0C0C0"/>
                </a:outerShdw>
              </a:effectLst>
              <a:latin typeface="Verdana" pitchFamily="34" charset="0"/>
            </a:endParaRPr>
          </a:p>
          <a:p>
            <a:pPr marL="3175" indent="449263" algn="just">
              <a:lnSpc>
                <a:spcPct val="90000"/>
              </a:lnSpc>
              <a:buFont typeface="Wingdings" pitchFamily="2" charset="2"/>
              <a:buNone/>
            </a:pPr>
            <a:r>
              <a:rPr lang="ru-RU" sz="1700" i="1" smtClean="0">
                <a:solidFill>
                  <a:schemeClr val="bg1"/>
                </a:solidFill>
                <a:effectLst>
                  <a:outerShdw blurRad="38100" dist="38100" dir="2700000" algn="tl">
                    <a:srgbClr val="C0C0C0"/>
                  </a:outerShdw>
                </a:effectLst>
                <a:latin typeface="Verdana" pitchFamily="34" charset="0"/>
              </a:rPr>
              <a:t>внешний  мониторинг</a:t>
            </a:r>
          </a:p>
          <a:p>
            <a:pPr marL="3175" indent="449263" algn="just">
              <a:lnSpc>
                <a:spcPct val="90000"/>
              </a:lnSpc>
              <a:buFont typeface="Wingdings" pitchFamily="2" charset="2"/>
              <a:buNone/>
            </a:pPr>
            <a:r>
              <a:rPr lang="ru-RU" sz="1700" smtClean="0">
                <a:solidFill>
                  <a:schemeClr val="bg1"/>
                </a:solidFill>
                <a:effectLst>
                  <a:outerShdw blurRad="38100" dist="38100" dir="2700000" algn="tl">
                    <a:srgbClr val="C0C0C0"/>
                  </a:outerShdw>
                </a:effectLst>
                <a:latin typeface="Verdana" pitchFamily="34" charset="0"/>
              </a:rPr>
              <a:t>соответствие принятых локальных актов требованиям действующего законодательства;</a:t>
            </a:r>
          </a:p>
          <a:p>
            <a:pPr marL="3175" indent="449263" algn="just">
              <a:lnSpc>
                <a:spcPct val="90000"/>
              </a:lnSpc>
              <a:buFont typeface="Wingdings" pitchFamily="2" charset="2"/>
              <a:buNone/>
            </a:pPr>
            <a:endParaRPr lang="ru-RU" sz="1700" smtClean="0">
              <a:solidFill>
                <a:schemeClr val="bg1"/>
              </a:solidFill>
              <a:effectLst>
                <a:outerShdw blurRad="38100" dist="38100" dir="2700000" algn="tl">
                  <a:srgbClr val="C0C0C0"/>
                </a:outerShdw>
              </a:effectLst>
              <a:latin typeface="Verdana" pitchFamily="34" charset="0"/>
            </a:endParaRPr>
          </a:p>
          <a:p>
            <a:pPr marL="3175" indent="449263" algn="just">
              <a:lnSpc>
                <a:spcPct val="90000"/>
              </a:lnSpc>
              <a:buFont typeface="Wingdings" pitchFamily="2" charset="2"/>
              <a:buNone/>
            </a:pPr>
            <a:r>
              <a:rPr lang="ru-RU" sz="1700" smtClean="0">
                <a:solidFill>
                  <a:schemeClr val="bg1"/>
                </a:solidFill>
                <a:effectLst>
                  <a:outerShdw blurRad="38100" dist="38100" dir="2700000" algn="tl">
                    <a:srgbClr val="C0C0C0"/>
                  </a:outerShdw>
                </a:effectLst>
                <a:latin typeface="Verdana" pitchFamily="34" charset="0"/>
              </a:rPr>
              <a:t>проверку реализации предусмотренных законом и локальными актами мероприятий в области противодействия коррупции;</a:t>
            </a:r>
          </a:p>
          <a:p>
            <a:pPr marL="3175" indent="449263" algn="just">
              <a:lnSpc>
                <a:spcPct val="90000"/>
              </a:lnSpc>
              <a:buFont typeface="Wingdings" pitchFamily="2" charset="2"/>
              <a:buNone/>
            </a:pPr>
            <a:r>
              <a:rPr lang="ru-RU" sz="1700" smtClean="0">
                <a:solidFill>
                  <a:schemeClr val="bg1"/>
                </a:solidFill>
                <a:effectLst>
                  <a:outerShdw blurRad="38100" dist="38100" dir="2700000" algn="tl">
                    <a:srgbClr val="C0C0C0"/>
                  </a:outerShdw>
                </a:effectLst>
                <a:latin typeface="Verdana" pitchFamily="34" charset="0"/>
              </a:rPr>
              <a:t>эффективность этих мероприятий;</a:t>
            </a:r>
          </a:p>
          <a:p>
            <a:pPr marL="3175" indent="449263" algn="just">
              <a:lnSpc>
                <a:spcPct val="90000"/>
              </a:lnSpc>
              <a:buFont typeface="Wingdings" pitchFamily="2" charset="2"/>
              <a:buNone/>
            </a:pPr>
            <a:endParaRPr lang="ru-RU" sz="1700" smtClean="0">
              <a:solidFill>
                <a:schemeClr val="bg1"/>
              </a:solidFill>
              <a:effectLst>
                <a:outerShdw blurRad="38100" dist="38100" dir="2700000" algn="tl">
                  <a:srgbClr val="C0C0C0"/>
                </a:outerShdw>
              </a:effectLst>
              <a:latin typeface="Verdana" pitchFamily="34" charset="0"/>
            </a:endParaRPr>
          </a:p>
          <a:p>
            <a:pPr marL="3175" indent="449263" algn="just">
              <a:lnSpc>
                <a:spcPct val="90000"/>
              </a:lnSpc>
              <a:buFont typeface="Wingdings" pitchFamily="2" charset="2"/>
              <a:buNone/>
            </a:pPr>
            <a:r>
              <a:rPr lang="ru-RU" sz="1700" smtClean="0">
                <a:solidFill>
                  <a:schemeClr val="bg1"/>
                </a:solidFill>
                <a:effectLst>
                  <a:outerShdw blurRad="38100" dist="38100" dir="2700000" algn="tl">
                    <a:srgbClr val="C0C0C0"/>
                  </a:outerShdw>
                </a:effectLst>
                <a:latin typeface="Verdana" pitchFamily="34" charset="0"/>
              </a:rPr>
              <a:t>анализ организационных условий с точки зрения способствования совершению коррупционных правонарушений.</a:t>
            </a:r>
          </a:p>
          <a:p>
            <a:pPr marL="3175" indent="449263">
              <a:lnSpc>
                <a:spcPct val="90000"/>
              </a:lnSpc>
            </a:pPr>
            <a:endParaRPr lang="ru-RU" sz="2300" smtClean="0">
              <a:solidFill>
                <a:srgbClr val="D9D9D9"/>
              </a:solidFill>
              <a:effectLst>
                <a:outerShdw blurRad="38100" dist="38100" dir="2700000" algn="tl">
                  <a:srgbClr val="C0C0C0"/>
                </a:outerShdw>
              </a:effectLst>
              <a:latin typeface="Verdana" pitchFamily="34" charset="0"/>
            </a:endParaRPr>
          </a:p>
        </p:txBody>
      </p:sp>
      <p:sp>
        <p:nvSpPr>
          <p:cNvPr id="2" name="Заголовок 1"/>
          <p:cNvSpPr>
            <a:spLocks noGrp="1"/>
          </p:cNvSpPr>
          <p:nvPr>
            <p:ph type="title"/>
          </p:nvPr>
        </p:nvSpPr>
        <p:spPr>
          <a:xfrm>
            <a:off x="395288" y="549275"/>
            <a:ext cx="8424862" cy="625475"/>
          </a:xfrm>
        </p:spPr>
        <p:txBody>
          <a:bodyPr wrap="square" numCol="1" anchorCtr="0" compatLnSpc="1">
            <a:prstTxWarp prst="textNoShape">
              <a:avLst/>
            </a:prstTxWarp>
          </a:bodyPr>
          <a:lstStyle/>
          <a:p>
            <a:pPr algn="ctr"/>
            <a:r>
              <a:rPr lang="ru-RU" sz="1800" b="1" i="1" smtClean="0">
                <a:solidFill>
                  <a:schemeClr val="bg1"/>
                </a:solidFill>
                <a:effectLst>
                  <a:outerShdw blurRad="38100" dist="38100" dir="2700000" algn="tl">
                    <a:srgbClr val="C0C0C0"/>
                  </a:outerShdw>
                </a:effectLst>
                <a:latin typeface="Verdana" pitchFamily="34" charset="0"/>
              </a:rPr>
              <a:t>Мониторинг и контроль антикоррупционной деятельности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07950" y="115888"/>
            <a:ext cx="8856663" cy="7264400"/>
          </a:xfrm>
          <a:prstGeom prst="rect">
            <a:avLst/>
          </a:prstGeom>
        </p:spPr>
        <p:txBody>
          <a:bodyPr>
            <a:spAutoFit/>
          </a:bodyPr>
          <a:lstStyle/>
          <a:p>
            <a:pPr algn="ctr">
              <a:defRPr/>
            </a:pPr>
            <a:endParaRPr lang="ru-RU" b="1" i="1" dirty="0">
              <a:solidFill>
                <a:schemeClr val="accent2">
                  <a:lumMod val="60000"/>
                  <a:lumOff val="40000"/>
                </a:schemeClr>
              </a:solidFill>
            </a:endParaRPr>
          </a:p>
          <a:p>
            <a:pPr algn="ctr">
              <a:defRPr/>
            </a:pPr>
            <a:r>
              <a:rPr lang="ru-RU" b="1" i="1" dirty="0">
                <a:solidFill>
                  <a:schemeClr val="accent2">
                    <a:lumMod val="60000"/>
                    <a:lumOff val="40000"/>
                  </a:schemeClr>
                </a:solidFill>
              </a:rPr>
              <a:t>Ответственность юридических  и физических  лиц</a:t>
            </a:r>
          </a:p>
          <a:p>
            <a:pPr algn="ctr">
              <a:defRPr/>
            </a:pPr>
            <a:endParaRPr lang="ru-RU" dirty="0"/>
          </a:p>
          <a:p>
            <a:pPr>
              <a:defRPr/>
            </a:pPr>
            <a:r>
              <a:rPr lang="ru-RU" dirty="0"/>
              <a:t>                  </a:t>
            </a:r>
            <a:r>
              <a:rPr lang="ru-RU" dirty="0">
                <a:solidFill>
                  <a:schemeClr val="bg1"/>
                </a:solidFill>
              </a:rPr>
              <a:t>Дисциплинарная</a:t>
            </a:r>
          </a:p>
          <a:p>
            <a:pPr>
              <a:defRPr/>
            </a:pPr>
            <a:endParaRPr lang="ru-RU" dirty="0">
              <a:solidFill>
                <a:schemeClr val="bg1"/>
              </a:solidFill>
            </a:endParaRPr>
          </a:p>
          <a:p>
            <a:pPr>
              <a:defRPr/>
            </a:pPr>
            <a:r>
              <a:rPr lang="ru-RU" dirty="0">
                <a:solidFill>
                  <a:schemeClr val="bg1"/>
                </a:solidFill>
              </a:rPr>
              <a:t>                Административная</a:t>
            </a:r>
          </a:p>
          <a:p>
            <a:pPr>
              <a:defRPr/>
            </a:pPr>
            <a:endParaRPr lang="ru-RU" dirty="0">
              <a:solidFill>
                <a:schemeClr val="bg1"/>
              </a:solidFill>
            </a:endParaRPr>
          </a:p>
          <a:p>
            <a:pPr>
              <a:defRPr/>
            </a:pPr>
            <a:r>
              <a:rPr lang="ru-RU" dirty="0">
                <a:solidFill>
                  <a:schemeClr val="bg1"/>
                </a:solidFill>
              </a:rPr>
              <a:t>                     Уголовная  </a:t>
            </a:r>
          </a:p>
          <a:p>
            <a:pPr algn="ctr">
              <a:defRPr/>
            </a:pPr>
            <a:endParaRPr lang="ru-RU" dirty="0">
              <a:solidFill>
                <a:schemeClr val="bg1"/>
              </a:solidFill>
            </a:endParaRPr>
          </a:p>
          <a:p>
            <a:pPr indent="450000" algn="just">
              <a:defRPr/>
            </a:pPr>
            <a:r>
              <a:rPr lang="ru-RU" sz="1600" dirty="0">
                <a:solidFill>
                  <a:schemeClr val="bg1"/>
                </a:solidFill>
              </a:rPr>
              <a:t>За незаконное привлечение к трудовой деятельности бывшего государственного (муниципального) служащего работодатель может быть привлечен к ответственности в соответствии со ст. 19.29 КоАП РФ Этой статьей предусмотрено наложение административного штрафа:</a:t>
            </a:r>
          </a:p>
          <a:p>
            <a:pPr indent="450000" algn="just">
              <a:defRPr/>
            </a:pPr>
            <a:r>
              <a:rPr lang="ru-RU" sz="1600" dirty="0">
                <a:solidFill>
                  <a:schemeClr val="bg1"/>
                </a:solidFill>
              </a:rPr>
              <a:t>на граждан - в размере от 2000 до 4000 руб.;</a:t>
            </a:r>
          </a:p>
          <a:p>
            <a:pPr indent="450000" algn="just">
              <a:defRPr/>
            </a:pPr>
            <a:r>
              <a:rPr lang="ru-RU" sz="1600" dirty="0">
                <a:solidFill>
                  <a:schemeClr val="bg1"/>
                </a:solidFill>
              </a:rPr>
              <a:t>на должностных лиц - от 20 000 до 50 000 руб.;</a:t>
            </a:r>
          </a:p>
          <a:p>
            <a:pPr indent="450000" algn="just">
              <a:defRPr/>
            </a:pPr>
            <a:r>
              <a:rPr lang="ru-RU" sz="1600" dirty="0">
                <a:solidFill>
                  <a:schemeClr val="bg1"/>
                </a:solidFill>
              </a:rPr>
              <a:t>на юридических лиц - от 100 000 до 500 000 руб.</a:t>
            </a:r>
          </a:p>
          <a:p>
            <a:pPr indent="450000" algn="just">
              <a:defRPr/>
            </a:pPr>
            <a:endParaRPr lang="ru-RU" sz="1600" dirty="0">
              <a:solidFill>
                <a:schemeClr val="bg1"/>
              </a:solidFill>
            </a:endParaRPr>
          </a:p>
          <a:p>
            <a:pPr>
              <a:defRPr/>
            </a:pPr>
            <a:r>
              <a:rPr lang="ru-RU" sz="1600" dirty="0">
                <a:solidFill>
                  <a:schemeClr val="bg1"/>
                </a:solidFill>
              </a:rPr>
              <a:t> </a:t>
            </a:r>
            <a:r>
              <a:rPr lang="ru-RU" sz="1600" dirty="0">
                <a:solidFill>
                  <a:schemeClr val="bg1"/>
                </a:solidFill>
              </a:rPr>
              <a:t>      Прием </a:t>
            </a:r>
            <a:r>
              <a:rPr lang="ru-RU" sz="1600" dirty="0">
                <a:solidFill>
                  <a:schemeClr val="bg1"/>
                </a:solidFill>
              </a:rPr>
              <a:t>на работу по совместительству лиц, в отношении которых законодательством предусмотрены запреты или ограничения на такую работу, может повлечь привлечение работодателя к административной ответственности на основании </a:t>
            </a:r>
            <a:r>
              <a:rPr lang="ru-RU" sz="1600" dirty="0">
                <a:solidFill>
                  <a:schemeClr val="bg1"/>
                </a:solidFill>
              </a:rPr>
              <a:t> ч.1 ст.5.27  </a:t>
            </a:r>
            <a:r>
              <a:rPr lang="ru-RU" sz="1600" dirty="0">
                <a:solidFill>
                  <a:schemeClr val="bg1"/>
                </a:solidFill>
              </a:rPr>
              <a:t>КоАП РФ. За нарушение трудового законодательства согласно этой </a:t>
            </a:r>
            <a:r>
              <a:rPr lang="ru-RU" sz="1600" dirty="0">
                <a:solidFill>
                  <a:schemeClr val="bg1"/>
                </a:solidFill>
              </a:rPr>
              <a:t>норме штрафные </a:t>
            </a:r>
            <a:r>
              <a:rPr lang="ru-RU" sz="1600" dirty="0">
                <a:solidFill>
                  <a:schemeClr val="bg1"/>
                </a:solidFill>
              </a:rPr>
              <a:t>санкции могут быть наложены:</a:t>
            </a:r>
          </a:p>
          <a:p>
            <a:pPr>
              <a:defRPr/>
            </a:pPr>
            <a:r>
              <a:rPr lang="ru-RU" sz="1600" dirty="0">
                <a:solidFill>
                  <a:schemeClr val="bg1"/>
                </a:solidFill>
              </a:rPr>
              <a:t>       на </a:t>
            </a:r>
            <a:r>
              <a:rPr lang="ru-RU" sz="1600" dirty="0">
                <a:solidFill>
                  <a:schemeClr val="bg1"/>
                </a:solidFill>
              </a:rPr>
              <a:t>должностных лиц и индивидуальных предпринимателей в размере от 1000 до 5000 руб.;</a:t>
            </a:r>
          </a:p>
          <a:p>
            <a:pPr>
              <a:defRPr/>
            </a:pPr>
            <a:r>
              <a:rPr lang="ru-RU" sz="1600" dirty="0">
                <a:solidFill>
                  <a:schemeClr val="bg1"/>
                </a:solidFill>
              </a:rPr>
              <a:t>      юридических </a:t>
            </a:r>
            <a:r>
              <a:rPr lang="ru-RU" sz="1600" dirty="0">
                <a:solidFill>
                  <a:schemeClr val="bg1"/>
                </a:solidFill>
              </a:rPr>
              <a:t>лиц - от 30 000 до 50 000 руб.</a:t>
            </a:r>
          </a:p>
          <a:p>
            <a:pPr indent="450000" algn="just">
              <a:defRPr/>
            </a:pPr>
            <a:endParaRPr lang="ru-RU" sz="1600" dirty="0"/>
          </a:p>
          <a:p>
            <a:pPr indent="450000" algn="just">
              <a:buFontTx/>
              <a:buChar char="-"/>
              <a:defRPr/>
            </a:pPr>
            <a:endParaRPr lang="ru-RU" sz="1600" dirty="0"/>
          </a:p>
          <a:p>
            <a:pPr indent="450000" algn="just">
              <a:buFontTx/>
              <a:buChar char="-"/>
              <a:defRPr/>
            </a:pPr>
            <a:endParaRPr lang="ru-RU" sz="1600" dirty="0"/>
          </a:p>
        </p:txBody>
      </p:sp>
      <p:pic>
        <p:nvPicPr>
          <p:cNvPr id="32770" name="Picture 2" descr="F:\фото\handcuffs.jpg"/>
          <p:cNvPicPr>
            <a:picLocks noChangeAspect="1" noChangeArrowheads="1"/>
          </p:cNvPicPr>
          <p:nvPr/>
        </p:nvPicPr>
        <p:blipFill>
          <a:blip r:embed="rId2"/>
          <a:srcRect/>
          <a:stretch>
            <a:fillRect/>
          </a:stretch>
        </p:blipFill>
        <p:spPr bwMode="auto">
          <a:xfrm>
            <a:off x="5724525" y="765175"/>
            <a:ext cx="304800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65113" y="476250"/>
            <a:ext cx="8628062" cy="5632450"/>
          </a:xfrm>
          <a:prstGeom prst="rect">
            <a:avLst/>
          </a:prstGeom>
          <a:noFill/>
        </p:spPr>
        <p:txBody>
          <a:bodyPr>
            <a:spAutoFit/>
          </a:bodyPr>
          <a:lstStyle/>
          <a:p>
            <a:pPr algn="ctr">
              <a:defRPr/>
            </a:pPr>
            <a:r>
              <a:rPr lang="ru-RU" b="1" i="1" dirty="0">
                <a:solidFill>
                  <a:schemeClr val="accent2">
                    <a:lumMod val="60000"/>
                    <a:lumOff val="40000"/>
                  </a:schemeClr>
                </a:solidFill>
              </a:rPr>
              <a:t>Ответственность юридических и </a:t>
            </a:r>
            <a:r>
              <a:rPr lang="ru-RU" b="1" i="1" dirty="0">
                <a:solidFill>
                  <a:schemeClr val="accent2">
                    <a:lumMod val="60000"/>
                    <a:lumOff val="40000"/>
                  </a:schemeClr>
                </a:solidFill>
              </a:rPr>
              <a:t>физических </a:t>
            </a:r>
            <a:r>
              <a:rPr lang="ru-RU" b="1" i="1" dirty="0">
                <a:solidFill>
                  <a:schemeClr val="accent2">
                    <a:lumMod val="60000"/>
                    <a:lumOff val="40000"/>
                  </a:schemeClr>
                </a:solidFill>
              </a:rPr>
              <a:t>лиц</a:t>
            </a:r>
            <a:endParaRPr lang="ru-RU" b="1" i="1" dirty="0">
              <a:solidFill>
                <a:schemeClr val="accent2">
                  <a:lumMod val="60000"/>
                  <a:lumOff val="40000"/>
                </a:schemeClr>
              </a:solidFill>
            </a:endParaRPr>
          </a:p>
          <a:p>
            <a:pPr>
              <a:defRPr/>
            </a:pPr>
            <a:endParaRPr lang="ru-RU" dirty="0"/>
          </a:p>
          <a:p>
            <a:pPr>
              <a:defRPr/>
            </a:pPr>
            <a:r>
              <a:rPr lang="ru-RU" dirty="0"/>
              <a:t> </a:t>
            </a:r>
            <a:r>
              <a:rPr lang="ru-RU" dirty="0"/>
              <a:t>      </a:t>
            </a:r>
            <a:r>
              <a:rPr lang="ru-RU" sz="1600" dirty="0">
                <a:solidFill>
                  <a:schemeClr val="bg1"/>
                </a:solidFill>
              </a:rPr>
              <a:t>Несоблюдение </a:t>
            </a:r>
            <a:r>
              <a:rPr lang="ru-RU" sz="1600" dirty="0">
                <a:solidFill>
                  <a:schemeClr val="bg1"/>
                </a:solidFill>
              </a:rPr>
              <a:t>гражданином, ранее замещавшим должность государственной или муниципальной службы, требования, предусмотренного ч. 2 ст. 64.1 ТК РФ, ч. 2 ст. 12 Закона N 273-ФЗ, влечет прекращение трудового (гражданско-правового) </a:t>
            </a:r>
            <a:r>
              <a:rPr lang="ru-RU" sz="1600" dirty="0">
                <a:solidFill>
                  <a:schemeClr val="bg1"/>
                </a:solidFill>
              </a:rPr>
              <a:t>договора. </a:t>
            </a:r>
            <a:r>
              <a:rPr lang="ru-RU" sz="1600" dirty="0">
                <a:solidFill>
                  <a:schemeClr val="bg1"/>
                </a:solidFill>
              </a:rPr>
              <a:t>Трудовой договор прекращается по п. 11 ч. 1 ст. 77 ТК РФ (</a:t>
            </a:r>
            <a:r>
              <a:rPr lang="ru-RU" sz="1600" dirty="0" err="1">
                <a:solidFill>
                  <a:schemeClr val="bg1"/>
                </a:solidFill>
              </a:rPr>
              <a:t>абз</a:t>
            </a:r>
            <a:r>
              <a:rPr lang="ru-RU" sz="1600" dirty="0">
                <a:solidFill>
                  <a:schemeClr val="bg1"/>
                </a:solidFill>
              </a:rPr>
              <a:t>. 5 ч. 1 ст. 84 ТК РФ).</a:t>
            </a:r>
          </a:p>
          <a:p>
            <a:pPr>
              <a:defRPr/>
            </a:pPr>
            <a:endParaRPr lang="ru-RU" sz="1600" dirty="0">
              <a:solidFill>
                <a:schemeClr val="bg1"/>
              </a:solidFill>
            </a:endParaRPr>
          </a:p>
          <a:p>
            <a:pPr>
              <a:defRPr/>
            </a:pPr>
            <a:r>
              <a:rPr lang="ru-RU" sz="1600" dirty="0">
                <a:solidFill>
                  <a:schemeClr val="bg1"/>
                </a:solidFill>
              </a:rPr>
              <a:t> </a:t>
            </a:r>
            <a:r>
              <a:rPr lang="ru-RU" sz="1600" dirty="0">
                <a:solidFill>
                  <a:schemeClr val="bg1"/>
                </a:solidFill>
              </a:rPr>
              <a:t>      Виновные </a:t>
            </a:r>
            <a:r>
              <a:rPr lang="ru-RU" sz="1600" dirty="0">
                <a:solidFill>
                  <a:schemeClr val="bg1"/>
                </a:solidFill>
              </a:rPr>
              <a:t>действия, дающие основания для утраты доверия, совершены работником по месту работы и в связи с исполнением им трудовых </a:t>
            </a:r>
            <a:r>
              <a:rPr lang="ru-RU" sz="1600" dirty="0">
                <a:solidFill>
                  <a:schemeClr val="bg1"/>
                </a:solidFill>
              </a:rPr>
              <a:t>обязанностей  влекут увольнение </a:t>
            </a:r>
            <a:r>
              <a:rPr lang="ru-RU" sz="1600" dirty="0">
                <a:solidFill>
                  <a:schemeClr val="bg1"/>
                </a:solidFill>
              </a:rPr>
              <a:t>работника по основаниям, предусмотренным пунктами 5, 6, 9 или 10 части первой статьи 81, пунктом 1 статьи 336,а также пунктами 7 или 7.1 части первой статьи 81 ТК </a:t>
            </a:r>
            <a:r>
              <a:rPr lang="ru-RU" sz="1600" dirty="0">
                <a:solidFill>
                  <a:schemeClr val="bg1"/>
                </a:solidFill>
              </a:rPr>
              <a:t>РФ.</a:t>
            </a:r>
          </a:p>
          <a:p>
            <a:pPr>
              <a:defRPr/>
            </a:pPr>
            <a:endParaRPr lang="ru-RU" sz="1600" dirty="0">
              <a:solidFill>
                <a:schemeClr val="bg1"/>
              </a:solidFill>
            </a:endParaRPr>
          </a:p>
          <a:p>
            <a:pPr>
              <a:defRPr/>
            </a:pPr>
            <a:r>
              <a:rPr lang="ru-RU" sz="1600" dirty="0">
                <a:solidFill>
                  <a:schemeClr val="bg1"/>
                </a:solidFill>
              </a:rPr>
              <a:t>         За использование  должностным лицом своих служебных полномочий  влечет уголовную ответственность согласно статье 285 Уголовного кодекса Российской Федерации.</a:t>
            </a:r>
            <a:endParaRPr lang="ru-RU" sz="1600" dirty="0">
              <a:solidFill>
                <a:schemeClr val="bg1"/>
              </a:solidFill>
            </a:endParaRPr>
          </a:p>
          <a:p>
            <a:pPr>
              <a:defRPr/>
            </a:pPr>
            <a:r>
              <a:rPr lang="ru-RU" sz="1600" dirty="0">
                <a:solidFill>
                  <a:schemeClr val="bg1"/>
                </a:solidFill>
              </a:rPr>
              <a:t>         </a:t>
            </a:r>
          </a:p>
          <a:p>
            <a:pPr>
              <a:defRPr/>
            </a:pPr>
            <a:r>
              <a:rPr lang="ru-RU" sz="1600" dirty="0">
                <a:solidFill>
                  <a:schemeClr val="bg1"/>
                </a:solidFill>
              </a:rPr>
              <a:t>        Статьей  575 Гражданского кодекса Российской Федерации не допускается дарение, за исключением обычных подарков, стоимость которых не превышает трех тысяч рублей работникам образовательных организаций.</a:t>
            </a:r>
            <a:endParaRPr lang="ru-RU" sz="1600" dirty="0">
              <a:solidFill>
                <a:schemeClr val="bg1"/>
              </a:solidFill>
            </a:endParaRPr>
          </a:p>
          <a:p>
            <a:pPr>
              <a:defRPr/>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Объект 1"/>
          <p:cNvSpPr>
            <a:spLocks noGrp="1"/>
          </p:cNvSpPr>
          <p:nvPr>
            <p:ph idx="1"/>
          </p:nvPr>
        </p:nvSpPr>
        <p:spPr>
          <a:xfrm>
            <a:off x="1116013" y="908050"/>
            <a:ext cx="6527800" cy="4897438"/>
          </a:xfrm>
        </p:spPr>
        <p:txBody>
          <a:bodyPr wrap="square" numCol="1" anchorCtr="0" compatLnSpc="1">
            <a:prstTxWarp prst="textNoShape">
              <a:avLst/>
            </a:prstTxWarp>
          </a:bodyPr>
          <a:lstStyle/>
          <a:p>
            <a:pPr marL="17463" indent="0" algn="ctr">
              <a:lnSpc>
                <a:spcPct val="80000"/>
              </a:lnSpc>
              <a:buFont typeface="Wingdings" pitchFamily="2" charset="2"/>
              <a:buNone/>
            </a:pPr>
            <a:r>
              <a:rPr lang="ru-RU" sz="2200" b="1" i="1" smtClean="0">
                <a:solidFill>
                  <a:srgbClr val="7EB2E6"/>
                </a:solidFill>
                <a:effectLst>
                  <a:outerShdw blurRad="38100" dist="38100" dir="2700000" algn="tl">
                    <a:srgbClr val="C0C0C0"/>
                  </a:outerShdw>
                </a:effectLst>
                <a:latin typeface="Verdana" pitchFamily="34" charset="0"/>
              </a:rPr>
              <a:t>9 декабря </a:t>
            </a:r>
          </a:p>
          <a:p>
            <a:pPr marL="17463" indent="0" algn="ctr">
              <a:lnSpc>
                <a:spcPct val="80000"/>
              </a:lnSpc>
              <a:buFont typeface="Wingdings" pitchFamily="2" charset="2"/>
              <a:buNone/>
            </a:pPr>
            <a:r>
              <a:rPr lang="ru-RU" sz="2200" b="1" i="1" smtClean="0">
                <a:solidFill>
                  <a:srgbClr val="7EB2E6"/>
                </a:solidFill>
                <a:effectLst>
                  <a:outerShdw blurRad="38100" dist="38100" dir="2700000" algn="tl">
                    <a:srgbClr val="C0C0C0"/>
                  </a:outerShdw>
                </a:effectLst>
                <a:latin typeface="Verdana" pitchFamily="34" charset="0"/>
              </a:rPr>
              <a:t>Международный день борьбы с коррупцией</a:t>
            </a: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endParaRPr lang="ru-RU" sz="1400" b="1" i="1" smtClean="0">
              <a:solidFill>
                <a:srgbClr val="7EB2E6"/>
              </a:solidFill>
              <a:effectLst>
                <a:outerShdw blurRad="38100" dist="38100" dir="2700000" algn="tl">
                  <a:srgbClr val="C0C0C0"/>
                </a:outerShdw>
              </a:effectLst>
            </a:endParaRPr>
          </a:p>
          <a:p>
            <a:pPr marL="17463" indent="0" algn="ctr">
              <a:lnSpc>
                <a:spcPct val="80000"/>
              </a:lnSpc>
              <a:spcBef>
                <a:spcPct val="0"/>
              </a:spcBef>
              <a:buFont typeface="Wingdings" pitchFamily="2" charset="2"/>
              <a:buNone/>
            </a:pPr>
            <a:r>
              <a:rPr lang="ru-RU" sz="1300" b="1" i="1" smtClean="0">
                <a:solidFill>
                  <a:srgbClr val="7EB2E6"/>
                </a:solidFill>
                <a:effectLst>
                  <a:outerShdw blurRad="38100" dist="38100" dir="2700000" algn="tl">
                    <a:srgbClr val="C0C0C0"/>
                  </a:outerShdw>
                </a:effectLst>
              </a:rPr>
              <a:t>Владимир Владимирович Путин</a:t>
            </a:r>
          </a:p>
          <a:p>
            <a:pPr marL="17463" indent="0" algn="ctr">
              <a:lnSpc>
                <a:spcPct val="80000"/>
              </a:lnSpc>
              <a:spcBef>
                <a:spcPct val="0"/>
              </a:spcBef>
              <a:buFont typeface="Wingdings" pitchFamily="2" charset="2"/>
              <a:buNone/>
            </a:pPr>
            <a:r>
              <a:rPr lang="ru-RU" sz="1300" b="1" i="1" smtClean="0">
                <a:solidFill>
                  <a:srgbClr val="7EB2E6"/>
                </a:solidFill>
                <a:effectLst>
                  <a:outerShdw blurRad="38100" dist="38100" dir="2700000" algn="tl">
                    <a:srgbClr val="C0C0C0"/>
                  </a:outerShdw>
                </a:effectLst>
              </a:rPr>
              <a:t>Президент Российской Федерации </a:t>
            </a:r>
          </a:p>
          <a:p>
            <a:pPr marL="17463" indent="0" algn="ctr">
              <a:lnSpc>
                <a:spcPct val="80000"/>
              </a:lnSpc>
              <a:spcBef>
                <a:spcPct val="0"/>
              </a:spcBef>
              <a:buFont typeface="Wingdings" pitchFamily="2" charset="2"/>
              <a:buNone/>
            </a:pPr>
            <a:endParaRPr lang="ru-RU" sz="1300" b="1" i="1" smtClean="0">
              <a:solidFill>
                <a:srgbClr val="7EB2E6"/>
              </a:solidFill>
              <a:effectLst>
                <a:outerShdw blurRad="38100" dist="38100" dir="2700000" algn="tl">
                  <a:srgbClr val="C0C0C0"/>
                </a:outerShdw>
              </a:effectLst>
            </a:endParaRPr>
          </a:p>
          <a:p>
            <a:pPr marL="17463" indent="0" algn="ctr">
              <a:lnSpc>
                <a:spcPct val="80000"/>
              </a:lnSpc>
              <a:buFont typeface="Wingdings" pitchFamily="2" charset="2"/>
              <a:buNone/>
            </a:pPr>
            <a:r>
              <a:rPr lang="ru-RU" sz="2600" i="1" smtClean="0">
                <a:solidFill>
                  <a:srgbClr val="7EB2E6"/>
                </a:solidFill>
                <a:effectLst>
                  <a:outerShdw blurRad="38100" dist="38100" dir="2700000" algn="tl">
                    <a:srgbClr val="C0C0C0"/>
                  </a:outerShdw>
                </a:effectLst>
              </a:rPr>
              <a:t>«Нужна просто настойчивая, последовательная и принципиальная борьба с коррупцией» </a:t>
            </a:r>
          </a:p>
          <a:p>
            <a:pPr marL="17463" indent="0">
              <a:lnSpc>
                <a:spcPct val="80000"/>
              </a:lnSpc>
              <a:buFont typeface="Wingdings" pitchFamily="2" charset="2"/>
              <a:buNone/>
            </a:pPr>
            <a:endParaRPr lang="ru-RU" sz="1600" i="1" smtClean="0">
              <a:solidFill>
                <a:srgbClr val="7EB2E6"/>
              </a:solidFill>
              <a:effectLst>
                <a:outerShdw blurRad="38100" dist="38100" dir="2700000" algn="tl">
                  <a:srgbClr val="C0C0C0"/>
                </a:outerShdw>
              </a:effectLst>
            </a:endParaRPr>
          </a:p>
          <a:p>
            <a:pPr marL="17463" indent="0">
              <a:lnSpc>
                <a:spcPct val="80000"/>
              </a:lnSpc>
            </a:pPr>
            <a:endParaRPr lang="ru-RU" sz="1600" i="1" smtClean="0">
              <a:solidFill>
                <a:srgbClr val="7EB2E6"/>
              </a:solidFill>
              <a:effectLst>
                <a:outerShdw blurRad="38100" dist="38100" dir="2700000" algn="tl">
                  <a:srgbClr val="C0C0C0"/>
                </a:outerShdw>
              </a:effectLst>
            </a:endParaRPr>
          </a:p>
        </p:txBody>
      </p:sp>
      <p:pic>
        <p:nvPicPr>
          <p:cNvPr id="16386" name="Picture 2"/>
          <p:cNvPicPr>
            <a:picLocks noChangeAspect="1" noChangeArrowheads="1"/>
          </p:cNvPicPr>
          <p:nvPr/>
        </p:nvPicPr>
        <p:blipFill>
          <a:blip r:embed="rId2"/>
          <a:srcRect/>
          <a:stretch>
            <a:fillRect/>
          </a:stretch>
        </p:blipFill>
        <p:spPr bwMode="auto">
          <a:xfrm>
            <a:off x="7996238" y="6092825"/>
            <a:ext cx="836612" cy="576263"/>
          </a:xfrm>
          <a:prstGeom prst="rect">
            <a:avLst/>
          </a:prstGeom>
          <a:noFill/>
          <a:ln w="9525">
            <a:noFill/>
            <a:miter lim="800000"/>
            <a:headEnd/>
            <a:tailEnd/>
          </a:ln>
        </p:spPr>
      </p:pic>
      <p:pic>
        <p:nvPicPr>
          <p:cNvPr id="16387" name="Picture 2" descr="F:\фото\gim_rossii_rossija_svjashennaja_nasha_derzhava_rossija_lubimaja_nasha_strana_moguchaja_volja_velikaja_slava_tvojo_dostojane_na_vse_vremena.jpg"/>
          <p:cNvPicPr>
            <a:picLocks noChangeAspect="1" noChangeArrowheads="1"/>
          </p:cNvPicPr>
          <p:nvPr/>
        </p:nvPicPr>
        <p:blipFill>
          <a:blip r:embed="rId3"/>
          <a:srcRect/>
          <a:stretch>
            <a:fillRect/>
          </a:stretch>
        </p:blipFill>
        <p:spPr bwMode="auto">
          <a:xfrm>
            <a:off x="3276600" y="2133600"/>
            <a:ext cx="1992313" cy="1689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323850" y="1196975"/>
            <a:ext cx="7993063" cy="2800350"/>
          </a:xfrm>
          <a:prstGeom prst="rect">
            <a:avLst/>
          </a:prstGeom>
        </p:spPr>
        <p:txBody>
          <a:bodyPr>
            <a:spAutoFit/>
          </a:bodyPr>
          <a:lstStyle/>
          <a:p>
            <a:pPr marL="17463" algn="ctr">
              <a:spcBef>
                <a:spcPct val="20000"/>
              </a:spcBef>
              <a:buSzPct val="60000"/>
            </a:pPr>
            <a:r>
              <a:rPr lang="ru-RU" sz="3200" b="1" i="1">
                <a:solidFill>
                  <a:srgbClr val="7EB2E6"/>
                </a:solidFill>
                <a:effectLst>
                  <a:outerShdw blurRad="38100" dist="38100" dir="2700000" algn="tl">
                    <a:srgbClr val="C0C0C0"/>
                  </a:outerShdw>
                </a:effectLst>
              </a:rPr>
              <a:t>Федеральный  закон Российской Федерации </a:t>
            </a:r>
          </a:p>
          <a:p>
            <a:pPr marL="17463" algn="ctr">
              <a:spcBef>
                <a:spcPct val="20000"/>
              </a:spcBef>
              <a:buSzPct val="60000"/>
            </a:pPr>
            <a:r>
              <a:rPr lang="ru-RU" sz="3200" b="1" i="1">
                <a:solidFill>
                  <a:srgbClr val="7EB2E6"/>
                </a:solidFill>
                <a:effectLst>
                  <a:outerShdw blurRad="38100" dist="38100" dir="2700000" algn="tl">
                    <a:srgbClr val="C0C0C0"/>
                  </a:outerShdw>
                </a:effectLst>
              </a:rPr>
              <a:t>от 25.12.2008 № 273-ФЗ </a:t>
            </a:r>
          </a:p>
          <a:p>
            <a:pPr marL="17463" algn="ctr">
              <a:spcBef>
                <a:spcPct val="20000"/>
              </a:spcBef>
              <a:buSzPct val="60000"/>
            </a:pPr>
            <a:r>
              <a:rPr lang="ru-RU" sz="3200" b="1" i="1">
                <a:solidFill>
                  <a:srgbClr val="7EB2E6"/>
                </a:solidFill>
                <a:effectLst>
                  <a:outerShdw blurRad="38100" dist="38100" dir="2700000" algn="tl">
                    <a:srgbClr val="C0C0C0"/>
                  </a:outerShdw>
                </a:effectLst>
              </a:rPr>
              <a:t>«О противодействии коррупции»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Прямоугольник 19"/>
          <p:cNvSpPr/>
          <p:nvPr/>
        </p:nvSpPr>
        <p:spPr>
          <a:xfrm>
            <a:off x="468313" y="836613"/>
            <a:ext cx="7991475" cy="4894262"/>
          </a:xfrm>
          <a:prstGeom prst="rect">
            <a:avLst/>
          </a:prstGeom>
        </p:spPr>
        <p:txBody>
          <a:bodyPr>
            <a:spAutoFit/>
          </a:bodyPr>
          <a:lstStyle/>
          <a:p>
            <a:pPr algn="just">
              <a:defRPr/>
            </a:pPr>
            <a:r>
              <a:rPr lang="ru-RU" sz="2000" dirty="0"/>
              <a:t>	</a:t>
            </a:r>
            <a:r>
              <a:rPr lang="ru-RU" sz="2400" b="1" i="1" dirty="0">
                <a:solidFill>
                  <a:schemeClr val="accent2">
                    <a:lumMod val="60000"/>
                    <a:lumOff val="40000"/>
                  </a:schemeClr>
                </a:solidFill>
              </a:rPr>
              <a:t>Коррупция</a:t>
            </a:r>
            <a:r>
              <a:rPr lang="ru-RU" sz="2000" dirty="0">
                <a:solidFill>
                  <a:schemeClr val="accent2">
                    <a:lumMod val="60000"/>
                    <a:lumOff val="40000"/>
                  </a:schemeClr>
                </a:solidFill>
              </a:rPr>
              <a:t> </a:t>
            </a:r>
            <a:r>
              <a:rPr lang="ru-RU" sz="2000" dirty="0"/>
              <a:t>- </a:t>
            </a:r>
            <a:r>
              <a:rPr lang="ru-RU" sz="2000" dirty="0">
                <a:solidFill>
                  <a:schemeClr val="bg1"/>
                </a:solidFill>
              </a:rPr>
              <a:t>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Коррупцией также является совершение перечисленных деяний от имени или в интересах юридического </a:t>
            </a:r>
            <a:r>
              <a:rPr lang="ru-RU" sz="2000" dirty="0">
                <a:solidFill>
                  <a:schemeClr val="bg1"/>
                </a:solidFill>
              </a:rPr>
              <a:t>лица</a:t>
            </a:r>
          </a:p>
          <a:p>
            <a:pPr algn="just">
              <a:defRPr/>
            </a:pPr>
            <a:endParaRPr lang="ru-RU" sz="1400" dirty="0"/>
          </a:p>
          <a:p>
            <a:pPr algn="just">
              <a:defRPr/>
            </a:pPr>
            <a:endParaRPr lang="ru-RU" sz="1400" dirty="0"/>
          </a:p>
          <a:p>
            <a:pPr algn="just">
              <a:defRPr/>
            </a:pPr>
            <a:endParaRPr lang="ru-RU" sz="2000" dirty="0"/>
          </a:p>
        </p:txBody>
      </p:sp>
      <p:pic>
        <p:nvPicPr>
          <p:cNvPr id="18434" name="Picture 3" descr="F:\фото\73979720.jpg"/>
          <p:cNvPicPr>
            <a:picLocks noChangeAspect="1" noChangeArrowheads="1"/>
          </p:cNvPicPr>
          <p:nvPr/>
        </p:nvPicPr>
        <p:blipFill>
          <a:blip r:embed="rId2"/>
          <a:srcRect/>
          <a:stretch>
            <a:fillRect/>
          </a:stretch>
        </p:blipFill>
        <p:spPr bwMode="auto">
          <a:xfrm>
            <a:off x="5003800" y="4841875"/>
            <a:ext cx="3452813" cy="1425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611188" y="620713"/>
            <a:ext cx="7921625" cy="5694362"/>
          </a:xfrm>
          <a:prstGeom prst="rect">
            <a:avLst/>
          </a:prstGeom>
        </p:spPr>
        <p:txBody>
          <a:bodyPr>
            <a:spAutoFit/>
          </a:bodyPr>
          <a:lstStyle/>
          <a:p>
            <a:pPr algn="just">
              <a:defRPr/>
            </a:pPr>
            <a:r>
              <a:rPr lang="ru-RU" sz="2000" dirty="0"/>
              <a:t>	</a:t>
            </a:r>
            <a:r>
              <a:rPr lang="ru-RU" sz="2400" b="1" i="1" dirty="0">
                <a:solidFill>
                  <a:schemeClr val="accent2">
                    <a:lumMod val="60000"/>
                    <a:lumOff val="40000"/>
                  </a:schemeClr>
                </a:solidFill>
              </a:rPr>
              <a:t>Противодействие</a:t>
            </a:r>
            <a:r>
              <a:rPr lang="ru-RU" sz="2400" b="1" i="1" dirty="0">
                <a:solidFill>
                  <a:schemeClr val="accent2">
                    <a:lumMod val="60000"/>
                    <a:lumOff val="40000"/>
                  </a:schemeClr>
                </a:solidFill>
              </a:rPr>
              <a:t> </a:t>
            </a:r>
            <a:r>
              <a:rPr lang="ru-RU" sz="2400" b="1" i="1" dirty="0">
                <a:solidFill>
                  <a:schemeClr val="accent2">
                    <a:lumMod val="60000"/>
                    <a:lumOff val="40000"/>
                  </a:schemeClr>
                </a:solidFill>
              </a:rPr>
              <a:t>коррупции </a:t>
            </a:r>
            <a:r>
              <a:rPr lang="ru-RU" sz="2000" dirty="0"/>
              <a:t>- </a:t>
            </a:r>
            <a:r>
              <a:rPr lang="ru-RU" sz="2000" dirty="0">
                <a:solidFill>
                  <a:schemeClr val="bg1"/>
                </a:solidFill>
              </a:rPr>
              <a:t>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a:t>
            </a:r>
            <a:r>
              <a:rPr lang="ru-RU" sz="2000" dirty="0">
                <a:solidFill>
                  <a:schemeClr val="bg1"/>
                </a:solidFill>
              </a:rPr>
              <a:t>полномочий:</a:t>
            </a:r>
          </a:p>
          <a:p>
            <a:pPr algn="just">
              <a:defRPr/>
            </a:pPr>
            <a:endParaRPr lang="ru-RU" sz="2000" dirty="0">
              <a:solidFill>
                <a:schemeClr val="bg1"/>
              </a:solidFill>
            </a:endParaRPr>
          </a:p>
          <a:p>
            <a:pPr algn="just">
              <a:defRPr/>
            </a:pPr>
            <a:r>
              <a:rPr lang="ru-RU" sz="2000" dirty="0">
                <a:solidFill>
                  <a:schemeClr val="bg1"/>
                </a:solidFill>
              </a:rPr>
              <a:t>а) по предупреждению коррупции, в том числе по выявлению и последующему устранению причин коррупции (профилактика коррупции);</a:t>
            </a:r>
          </a:p>
          <a:p>
            <a:pPr algn="just">
              <a:defRPr/>
            </a:pPr>
            <a:endParaRPr lang="ru-RU" sz="2000" dirty="0">
              <a:solidFill>
                <a:schemeClr val="bg1"/>
              </a:solidFill>
            </a:endParaRPr>
          </a:p>
          <a:p>
            <a:pPr algn="just">
              <a:defRPr/>
            </a:pPr>
            <a:r>
              <a:rPr lang="ru-RU" sz="2000" dirty="0">
                <a:solidFill>
                  <a:schemeClr val="bg1"/>
                </a:solidFill>
              </a:rPr>
              <a:t>б</a:t>
            </a:r>
            <a:r>
              <a:rPr lang="ru-RU" sz="2000" dirty="0">
                <a:solidFill>
                  <a:schemeClr val="bg1"/>
                </a:solidFill>
              </a:rPr>
              <a:t>) по выявлению, </a:t>
            </a:r>
            <a:r>
              <a:rPr lang="ru-RU" sz="2000" dirty="0">
                <a:solidFill>
                  <a:schemeClr val="bg1"/>
                </a:solidFill>
              </a:rPr>
              <a:t>пресечению</a:t>
            </a:r>
            <a:r>
              <a:rPr lang="ru-RU" sz="2000" dirty="0">
                <a:solidFill>
                  <a:schemeClr val="bg1"/>
                </a:solidFill>
              </a:rPr>
              <a:t>, раскрытию и расследованию коррупционных правонарушений (борьба с коррупцией</a:t>
            </a:r>
            <a:r>
              <a:rPr lang="ru-RU" sz="2000" dirty="0">
                <a:solidFill>
                  <a:schemeClr val="bg1"/>
                </a:solidFill>
              </a:rPr>
              <a:t>);</a:t>
            </a:r>
          </a:p>
          <a:p>
            <a:pPr algn="just">
              <a:defRPr/>
            </a:pPr>
            <a:endParaRPr lang="ru-RU" sz="2000" dirty="0">
              <a:solidFill>
                <a:schemeClr val="bg1"/>
              </a:solidFill>
            </a:endParaRPr>
          </a:p>
          <a:p>
            <a:pPr algn="just">
              <a:defRPr/>
            </a:pPr>
            <a:r>
              <a:rPr lang="ru-RU" sz="2000" dirty="0">
                <a:solidFill>
                  <a:schemeClr val="bg1"/>
                </a:solidFill>
              </a:rPr>
              <a:t>в) по минимизации и (или) ликвидации последствий коррупционных правонарушений.</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8313" y="1628775"/>
            <a:ext cx="8064500" cy="4824413"/>
          </a:xfrm>
        </p:spPr>
        <p:txBody>
          <a:bodyPr wrap="square" numCol="1" anchorCtr="0" compatLnSpc="1">
            <a:prstTxWarp prst="textNoShape">
              <a:avLst/>
            </a:prstTxWarp>
          </a:bodyPr>
          <a:lstStyle/>
          <a:p>
            <a:pPr marL="0" indent="449263" algn="just">
              <a:lnSpc>
                <a:spcPct val="9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определение подразделений или должностных лиц, ответственных за профилактику коррупционных и иных правонарушений;</a:t>
            </a:r>
          </a:p>
          <a:p>
            <a:pPr marL="0" indent="449263" algn="just">
              <a:lnSpc>
                <a:spcPct val="90000"/>
              </a:lnSpc>
            </a:pPr>
            <a:endParaRPr lang="ru-RU" sz="1600" smtClean="0">
              <a:solidFill>
                <a:schemeClr val="bg1"/>
              </a:solidFill>
              <a:effectLst>
                <a:outerShdw blurRad="38100" dist="38100" dir="2700000" algn="tl">
                  <a:srgbClr val="C0C0C0"/>
                </a:outerShdw>
              </a:effectLst>
              <a:latin typeface="Verdana" pitchFamily="34" charset="0"/>
            </a:endParaRPr>
          </a:p>
          <a:p>
            <a:pPr marL="0" indent="449263" algn="just">
              <a:lnSpc>
                <a:spcPct val="9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сотрудничество организации с правоохранительными органами;</a:t>
            </a:r>
          </a:p>
          <a:p>
            <a:pPr marL="0" indent="449263" algn="just">
              <a:lnSpc>
                <a:spcPct val="90000"/>
              </a:lnSpc>
            </a:pPr>
            <a:endParaRPr lang="ru-RU" sz="1600" smtClean="0">
              <a:solidFill>
                <a:schemeClr val="bg1"/>
              </a:solidFill>
              <a:effectLst>
                <a:outerShdw blurRad="38100" dist="38100" dir="2700000" algn="tl">
                  <a:srgbClr val="C0C0C0"/>
                </a:outerShdw>
              </a:effectLst>
              <a:latin typeface="Verdana" pitchFamily="34" charset="0"/>
            </a:endParaRPr>
          </a:p>
          <a:p>
            <a:pPr marL="0" indent="449263" algn="just">
              <a:lnSpc>
                <a:spcPct val="9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разработка и внедрение в практику стандартов и процедур, направленных на обеспечение добросовестной работы организации;</a:t>
            </a:r>
          </a:p>
          <a:p>
            <a:pPr marL="0" indent="449263" algn="just">
              <a:lnSpc>
                <a:spcPct val="90000"/>
              </a:lnSpc>
            </a:pPr>
            <a:endParaRPr lang="ru-RU" sz="1600" smtClean="0">
              <a:solidFill>
                <a:schemeClr val="bg1"/>
              </a:solidFill>
              <a:effectLst>
                <a:outerShdw blurRad="38100" dist="38100" dir="2700000" algn="tl">
                  <a:srgbClr val="C0C0C0"/>
                </a:outerShdw>
              </a:effectLst>
              <a:latin typeface="Verdana" pitchFamily="34" charset="0"/>
            </a:endParaRPr>
          </a:p>
          <a:p>
            <a:pPr marL="0" indent="449263" algn="just">
              <a:lnSpc>
                <a:spcPct val="9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принятие кодекса этики и служебного поведения работников организации; </a:t>
            </a:r>
            <a:r>
              <a:rPr lang="ru-RU" sz="1000" i="1" smtClean="0">
                <a:solidFill>
                  <a:schemeClr val="bg1"/>
                </a:solidFill>
                <a:effectLst>
                  <a:outerShdw blurRad="38100" dist="38100" dir="2700000" algn="tl">
                    <a:srgbClr val="C0C0C0"/>
                  </a:outerShdw>
                </a:effectLst>
                <a:latin typeface="Verdana" pitchFamily="34" charset="0"/>
              </a:rPr>
              <a:t>(ст. 48 Закона об образовании в Российской  Федерации , Письмо Минобрнауки России </a:t>
            </a:r>
            <a:br>
              <a:rPr lang="ru-RU" sz="1000" i="1" smtClean="0">
                <a:solidFill>
                  <a:schemeClr val="bg1"/>
                </a:solidFill>
                <a:effectLst>
                  <a:outerShdw blurRad="38100" dist="38100" dir="2700000" algn="tl">
                    <a:srgbClr val="C0C0C0"/>
                  </a:outerShdw>
                </a:effectLst>
                <a:latin typeface="Verdana" pitchFamily="34" charset="0"/>
              </a:rPr>
            </a:br>
            <a:r>
              <a:rPr lang="ru-RU" sz="1000" i="1" smtClean="0">
                <a:solidFill>
                  <a:schemeClr val="bg1"/>
                </a:solidFill>
                <a:effectLst>
                  <a:outerShdw blurRad="38100" dist="38100" dir="2700000" algn="tl">
                    <a:srgbClr val="C0C0C0"/>
                  </a:outerShdw>
                </a:effectLst>
                <a:latin typeface="Verdana" pitchFamily="34" charset="0"/>
              </a:rPr>
              <a:t>от 06.02.2014 N 09-148 "О направлении материалов"(вместе с "Рекомендациями по организации мероприятий, направленных на разработку, принятие и применение Кодекса профессиональной этики педагогическим сообществом")  </a:t>
            </a:r>
          </a:p>
          <a:p>
            <a:pPr marL="0" indent="449263" algn="just">
              <a:lnSpc>
                <a:spcPct val="90000"/>
              </a:lnSpc>
            </a:pPr>
            <a:endParaRPr lang="ru-RU" sz="1600" smtClean="0">
              <a:solidFill>
                <a:schemeClr val="bg1"/>
              </a:solidFill>
              <a:effectLst>
                <a:outerShdw blurRad="38100" dist="38100" dir="2700000" algn="tl">
                  <a:srgbClr val="C0C0C0"/>
                </a:outerShdw>
              </a:effectLst>
              <a:latin typeface="Verdana" pitchFamily="34" charset="0"/>
            </a:endParaRPr>
          </a:p>
          <a:p>
            <a:pPr marL="0" indent="449263" algn="just">
              <a:lnSpc>
                <a:spcPct val="9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предотвращение и урегулирование конфликта интересов;</a:t>
            </a:r>
          </a:p>
          <a:p>
            <a:pPr marL="0" indent="449263" algn="just">
              <a:lnSpc>
                <a:spcPct val="90000"/>
              </a:lnSpc>
            </a:pPr>
            <a:endParaRPr lang="ru-RU" sz="1600" smtClean="0">
              <a:solidFill>
                <a:schemeClr val="bg1"/>
              </a:solidFill>
              <a:effectLst>
                <a:outerShdw blurRad="38100" dist="38100" dir="2700000" algn="tl">
                  <a:srgbClr val="C0C0C0"/>
                </a:outerShdw>
              </a:effectLst>
              <a:latin typeface="Verdana" pitchFamily="34" charset="0"/>
            </a:endParaRPr>
          </a:p>
          <a:p>
            <a:pPr marL="0" indent="449263" algn="just">
              <a:lnSpc>
                <a:spcPct val="90000"/>
              </a:lnSpc>
              <a:buFont typeface="Wingdings" pitchFamily="2" charset="2"/>
              <a:buNone/>
            </a:pPr>
            <a:r>
              <a:rPr lang="ru-RU" sz="1600" smtClean="0">
                <a:solidFill>
                  <a:schemeClr val="bg1"/>
                </a:solidFill>
                <a:effectLst>
                  <a:outerShdw blurRad="38100" dist="38100" dir="2700000" algn="tl">
                    <a:srgbClr val="C0C0C0"/>
                  </a:outerShdw>
                </a:effectLst>
                <a:latin typeface="Verdana" pitchFamily="34" charset="0"/>
              </a:rPr>
              <a:t>недопущение составления неофициальной отчетности и использования поддельных документов.</a:t>
            </a:r>
          </a:p>
        </p:txBody>
      </p:sp>
      <p:sp>
        <p:nvSpPr>
          <p:cNvPr id="2" name="Заголовок 1"/>
          <p:cNvSpPr>
            <a:spLocks noGrp="1"/>
          </p:cNvSpPr>
          <p:nvPr>
            <p:ph type="title"/>
          </p:nvPr>
        </p:nvSpPr>
        <p:spPr>
          <a:xfrm>
            <a:off x="395288" y="620713"/>
            <a:ext cx="8353425" cy="936625"/>
          </a:xfrm>
        </p:spPr>
        <p:txBody>
          <a:bodyPr wrap="square" numCol="1" anchorCtr="0" compatLnSpc="1">
            <a:prstTxWarp prst="textNoShape">
              <a:avLst/>
            </a:prstTxWarp>
            <a:normAutofit/>
          </a:bodyPr>
          <a:lstStyle/>
          <a:p>
            <a:pPr algn="ctr"/>
            <a:r>
              <a:rPr lang="ru-RU" sz="2400" b="1" i="1" smtClean="0">
                <a:solidFill>
                  <a:srgbClr val="7EB2E6"/>
                </a:solidFill>
                <a:effectLst>
                  <a:outerShdw blurRad="38100" dist="38100" dir="2700000" algn="tl">
                    <a:srgbClr val="C0C0C0"/>
                  </a:outerShdw>
                </a:effectLst>
                <a:latin typeface="Verdana" pitchFamily="34" charset="0"/>
              </a:rPr>
              <a:t>Меры по предупреждению коррупции, принимаемые в организации</a:t>
            </a:r>
            <a:r>
              <a:rPr lang="ru-RU" sz="1800" smtClean="0">
                <a:effectLst>
                  <a:outerShdw blurRad="38100" dist="38100" dir="2700000" algn="tl">
                    <a:srgbClr val="C0C0C0"/>
                  </a:outerShdw>
                </a:effectLst>
                <a:latin typeface="Verdana" pitchFamily="34" charset="0"/>
              </a:rPr>
              <a:t/>
            </a:r>
            <a:br>
              <a:rPr lang="ru-RU" sz="1800" smtClean="0">
                <a:effectLst>
                  <a:outerShdw blurRad="38100" dist="38100" dir="2700000" algn="tl">
                    <a:srgbClr val="C0C0C0"/>
                  </a:outerShdw>
                </a:effectLst>
                <a:latin typeface="Verdana" pitchFamily="34" charset="0"/>
              </a:rPr>
            </a:br>
            <a:r>
              <a:rPr lang="ru-RU" sz="1200" i="1" smtClean="0">
                <a:solidFill>
                  <a:schemeClr val="bg1"/>
                </a:solidFill>
                <a:effectLst>
                  <a:outerShdw blurRad="38100" dist="38100" dir="2700000" algn="tl">
                    <a:srgbClr val="C0C0C0"/>
                  </a:outerShdw>
                </a:effectLst>
                <a:latin typeface="Verdana" pitchFamily="34" charset="0"/>
              </a:rPr>
              <a:t>(ст.13.3. Федерального  закона  от 25.12.2008 N 273-ФЗ</a:t>
            </a:r>
            <a:br>
              <a:rPr lang="ru-RU" sz="1200" i="1" smtClean="0">
                <a:solidFill>
                  <a:schemeClr val="bg1"/>
                </a:solidFill>
                <a:effectLst>
                  <a:outerShdw blurRad="38100" dist="38100" dir="2700000" algn="tl">
                    <a:srgbClr val="C0C0C0"/>
                  </a:outerShdw>
                </a:effectLst>
                <a:latin typeface="Verdana" pitchFamily="34" charset="0"/>
              </a:rPr>
            </a:br>
            <a:r>
              <a:rPr lang="ru-RU" sz="1200" i="1" smtClean="0">
                <a:solidFill>
                  <a:schemeClr val="bg1"/>
                </a:solidFill>
                <a:effectLst>
                  <a:outerShdw blurRad="38100" dist="38100" dir="2700000" algn="tl">
                    <a:srgbClr val="C0C0C0"/>
                  </a:outerShdw>
                </a:effectLst>
                <a:latin typeface="Verdana" pitchFamily="34" charset="0"/>
              </a:rPr>
              <a:t>"О противодействии коррупции)</a:t>
            </a:r>
            <a:endParaRPr lang="ru-RU" sz="1200" smtClean="0">
              <a:solidFill>
                <a:schemeClr val="bg1"/>
              </a:solidFill>
              <a:effectLst>
                <a:outerShdw blurRad="38100" dist="38100" dir="2700000" algn="tl">
                  <a:srgbClr val="C0C0C0"/>
                </a:outerShdw>
              </a:effectLst>
              <a:latin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388" y="1844675"/>
            <a:ext cx="8713787" cy="4824413"/>
          </a:xfrm>
        </p:spPr>
        <p:txBody>
          <a:bodyPr wrap="square" numCol="1" anchorCtr="0" compatLnSpc="1">
            <a:prstTxWarp prst="textNoShape">
              <a:avLst/>
            </a:prstTxWarp>
          </a:bodyPr>
          <a:lstStyle/>
          <a:p>
            <a:pPr marL="136525" indent="0" algn="ctr">
              <a:buFont typeface="Wingdings" pitchFamily="2" charset="2"/>
              <a:buNone/>
            </a:pPr>
            <a:r>
              <a:rPr lang="ru-RU" sz="2800" smtClean="0">
                <a:solidFill>
                  <a:schemeClr val="bg1"/>
                </a:solidFill>
                <a:effectLst>
                  <a:outerShdw blurRad="38100" dist="38100" dir="2700000" algn="tl">
                    <a:srgbClr val="C0C0C0"/>
                  </a:outerShdw>
                </a:effectLst>
                <a:latin typeface="Verdana" pitchFamily="34" charset="0"/>
              </a:rPr>
              <a:t>Финансово-экономическая деятельность</a:t>
            </a:r>
            <a:endParaRPr lang="en-US" sz="2800" smtClean="0">
              <a:solidFill>
                <a:schemeClr val="bg1"/>
              </a:solidFill>
              <a:effectLst>
                <a:outerShdw blurRad="38100" dist="38100" dir="2700000" algn="tl">
                  <a:srgbClr val="C0C0C0"/>
                </a:outerShdw>
              </a:effectLst>
              <a:latin typeface="Verdana" pitchFamily="34" charset="0"/>
            </a:endParaRPr>
          </a:p>
          <a:p>
            <a:pPr marL="136525" indent="0" algn="ctr">
              <a:buFont typeface="Wingdings" pitchFamily="2" charset="2"/>
              <a:buNone/>
            </a:pPr>
            <a:endParaRPr lang="ru-RU" sz="2800" smtClean="0">
              <a:solidFill>
                <a:schemeClr val="bg1"/>
              </a:solidFill>
              <a:effectLst>
                <a:outerShdw blurRad="38100" dist="38100" dir="2700000" algn="tl">
                  <a:srgbClr val="C0C0C0"/>
                </a:outerShdw>
              </a:effectLst>
              <a:latin typeface="Verdana" pitchFamily="34" charset="0"/>
            </a:endParaRPr>
          </a:p>
          <a:p>
            <a:pPr marL="136525" indent="0" algn="ctr">
              <a:buFont typeface="Wingdings" pitchFamily="2" charset="2"/>
              <a:buNone/>
            </a:pPr>
            <a:r>
              <a:rPr lang="ru-RU" sz="2800" smtClean="0">
                <a:solidFill>
                  <a:schemeClr val="bg1"/>
                </a:solidFill>
                <a:effectLst>
                  <a:outerShdw blurRad="38100" dist="38100" dir="2700000" algn="tl">
                    <a:srgbClr val="C0C0C0"/>
                  </a:outerShdw>
                </a:effectLst>
                <a:latin typeface="Verdana" pitchFamily="34" charset="0"/>
              </a:rPr>
              <a:t>Административно-хозяйственная деятельность</a:t>
            </a:r>
          </a:p>
          <a:p>
            <a:pPr marL="136525" indent="0" algn="ctr">
              <a:buFont typeface="Wingdings" pitchFamily="2" charset="2"/>
              <a:buNone/>
            </a:pPr>
            <a:endParaRPr lang="ru-RU" sz="2800" smtClean="0">
              <a:solidFill>
                <a:schemeClr val="bg1"/>
              </a:solidFill>
              <a:effectLst>
                <a:outerShdw blurRad="38100" dist="38100" dir="2700000" algn="tl">
                  <a:srgbClr val="C0C0C0"/>
                </a:outerShdw>
              </a:effectLst>
              <a:latin typeface="Verdana" pitchFamily="34" charset="0"/>
            </a:endParaRPr>
          </a:p>
          <a:p>
            <a:pPr marL="136525" indent="0" algn="ctr">
              <a:buFont typeface="Wingdings" pitchFamily="2" charset="2"/>
              <a:buNone/>
            </a:pPr>
            <a:r>
              <a:rPr lang="ru-RU" sz="2800" smtClean="0">
                <a:solidFill>
                  <a:schemeClr val="bg1"/>
                </a:solidFill>
                <a:effectLst>
                  <a:outerShdw blurRad="38100" dist="38100" dir="2700000" algn="tl">
                    <a:srgbClr val="C0C0C0"/>
                  </a:outerShdw>
                </a:effectLst>
                <a:latin typeface="Verdana" pitchFamily="34" charset="0"/>
              </a:rPr>
              <a:t>Управленческая деятельность </a:t>
            </a:r>
          </a:p>
          <a:p>
            <a:pPr marL="136525" indent="0" algn="ctr">
              <a:buFont typeface="Wingdings" pitchFamily="2" charset="2"/>
              <a:buNone/>
            </a:pPr>
            <a:endParaRPr lang="ru-RU" sz="2800" smtClean="0">
              <a:solidFill>
                <a:schemeClr val="bg1"/>
              </a:solidFill>
              <a:effectLst>
                <a:outerShdw blurRad="38100" dist="38100" dir="2700000" algn="tl">
                  <a:srgbClr val="C0C0C0"/>
                </a:outerShdw>
              </a:effectLst>
              <a:latin typeface="Verdana" pitchFamily="34" charset="0"/>
            </a:endParaRPr>
          </a:p>
          <a:p>
            <a:pPr marL="136525" indent="0" algn="ctr">
              <a:buFont typeface="Wingdings" pitchFamily="2" charset="2"/>
              <a:buNone/>
            </a:pPr>
            <a:r>
              <a:rPr lang="ru-RU" sz="2800" smtClean="0">
                <a:solidFill>
                  <a:schemeClr val="bg1"/>
                </a:solidFill>
                <a:effectLst>
                  <a:outerShdw blurRad="38100" dist="38100" dir="2700000" algn="tl">
                    <a:srgbClr val="C0C0C0"/>
                  </a:outerShdw>
                </a:effectLst>
                <a:latin typeface="Verdana" pitchFamily="34" charset="0"/>
              </a:rPr>
              <a:t>Учебная деятельность </a:t>
            </a:r>
          </a:p>
        </p:txBody>
      </p:sp>
      <p:sp>
        <p:nvSpPr>
          <p:cNvPr id="2" name="Заголовок 1"/>
          <p:cNvSpPr>
            <a:spLocks noGrp="1"/>
          </p:cNvSpPr>
          <p:nvPr>
            <p:ph type="title"/>
          </p:nvPr>
        </p:nvSpPr>
        <p:spPr>
          <a:xfrm>
            <a:off x="395288" y="620713"/>
            <a:ext cx="8424862" cy="1354137"/>
          </a:xfrm>
        </p:spPr>
        <p:txBody>
          <a:bodyPr wrap="square" numCol="1" anchorCtr="0" compatLnSpc="1">
            <a:prstTxWarp prst="textNoShape">
              <a:avLst/>
            </a:prstTxWarp>
          </a:bodyPr>
          <a:lstStyle/>
          <a:p>
            <a:pPr algn="ctr"/>
            <a:r>
              <a:rPr lang="ru-RU" sz="2800" b="1" i="1" smtClean="0">
                <a:solidFill>
                  <a:srgbClr val="7EB2E6"/>
                </a:solidFill>
                <a:effectLst>
                  <a:outerShdw blurRad="38100" dist="38100" dir="2700000" algn="tl">
                    <a:srgbClr val="C0C0C0"/>
                  </a:outerShdw>
                </a:effectLst>
                <a:latin typeface="Verdana" pitchFamily="34" charset="0"/>
              </a:rPr>
              <a:t>Оценка деятельности подведомственной организации и выявление возможных коррупционных рисков</a:t>
            </a:r>
            <a:endParaRPr lang="ru-RU" sz="3600" b="1" i="1" smtClean="0">
              <a:solidFill>
                <a:srgbClr val="7EB2E6"/>
              </a:solidFill>
              <a:effectLst>
                <a:outerShdw blurRad="38100" dist="38100" dir="2700000" algn="tl">
                  <a:srgbClr val="C0C0C0"/>
                </a:outerShdw>
              </a:effectLst>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idx="1"/>
          </p:nvPr>
        </p:nvSpPr>
        <p:spPr>
          <a:xfrm>
            <a:off x="539750" y="1773238"/>
            <a:ext cx="8064500" cy="4376737"/>
          </a:xfrm>
        </p:spPr>
        <p:txBody>
          <a:bodyPr wrap="square" numCol="1" anchorCtr="0" compatLnSpc="1">
            <a:prstTxWarp prst="textNoShape">
              <a:avLst/>
            </a:prstTxWarp>
          </a:bodyPr>
          <a:lstStyle/>
          <a:p>
            <a:pPr marL="3175" indent="0">
              <a:lnSpc>
                <a:spcPct val="90000"/>
              </a:lnSpc>
              <a:buFont typeface="Wingdings" pitchFamily="2" charset="2"/>
              <a:buNone/>
            </a:pPr>
            <a:r>
              <a:rPr lang="ru-RU" sz="2200" smtClean="0">
                <a:solidFill>
                  <a:schemeClr val="bg1"/>
                </a:solidFill>
                <a:effectLst>
                  <a:outerShdw blurRad="38100" dist="38100" dir="2700000" algn="tl">
                    <a:srgbClr val="C0C0C0"/>
                  </a:outerShdw>
                </a:effectLst>
                <a:latin typeface="Verdana" pitchFamily="34" charset="0"/>
              </a:rPr>
              <a:t>Привлечение внебюджетных  средств</a:t>
            </a:r>
            <a:endParaRPr lang="en-US" sz="2200" smtClean="0">
              <a:solidFill>
                <a:schemeClr val="bg1"/>
              </a:solidFill>
              <a:effectLst>
                <a:outerShdw blurRad="38100" dist="38100" dir="2700000" algn="tl">
                  <a:srgbClr val="C0C0C0"/>
                </a:outerShdw>
              </a:effectLst>
              <a:latin typeface="Verdana" pitchFamily="34" charset="0"/>
            </a:endParaRPr>
          </a:p>
          <a:p>
            <a:pPr marL="3175" indent="0">
              <a:lnSpc>
                <a:spcPct val="90000"/>
              </a:lnSpc>
              <a:buFont typeface="Wingdings" pitchFamily="2" charset="2"/>
              <a:buNone/>
            </a:pPr>
            <a:endParaRPr lang="ru-RU" sz="2200" smtClean="0">
              <a:solidFill>
                <a:schemeClr val="bg1"/>
              </a:solidFill>
              <a:effectLst>
                <a:outerShdw blurRad="38100" dist="38100" dir="2700000" algn="tl">
                  <a:srgbClr val="C0C0C0"/>
                </a:outerShdw>
              </a:effectLst>
              <a:latin typeface="Verdana" pitchFamily="34" charset="0"/>
            </a:endParaRPr>
          </a:p>
          <a:p>
            <a:pPr marL="3175" indent="0">
              <a:lnSpc>
                <a:spcPct val="90000"/>
              </a:lnSpc>
              <a:buFont typeface="Wingdings" pitchFamily="2" charset="2"/>
              <a:buNone/>
            </a:pPr>
            <a:r>
              <a:rPr lang="ru-RU" sz="2200" smtClean="0">
                <a:solidFill>
                  <a:schemeClr val="bg1"/>
                </a:solidFill>
                <a:effectLst>
                  <a:outerShdw blurRad="38100" dist="38100" dir="2700000" algn="tl">
                    <a:srgbClr val="C0C0C0"/>
                  </a:outerShdw>
                </a:effectLst>
                <a:latin typeface="Verdana" pitchFamily="34" charset="0"/>
              </a:rPr>
              <a:t>Распределение финансовых  средств </a:t>
            </a:r>
          </a:p>
          <a:p>
            <a:pPr marL="3175" indent="0">
              <a:lnSpc>
                <a:spcPct val="90000"/>
              </a:lnSpc>
            </a:pPr>
            <a:endParaRPr lang="ru-RU" sz="1900" smtClean="0">
              <a:solidFill>
                <a:schemeClr val="bg1"/>
              </a:solidFill>
              <a:effectLst>
                <a:outerShdw blurRad="38100" dist="38100" dir="2700000" algn="tl">
                  <a:srgbClr val="C0C0C0"/>
                </a:outerShdw>
              </a:effectLst>
              <a:latin typeface="Verdana" pitchFamily="34" charset="0"/>
            </a:endParaRPr>
          </a:p>
          <a:p>
            <a:pPr marL="3175" indent="0" algn="ctr">
              <a:lnSpc>
                <a:spcPct val="90000"/>
              </a:lnSpc>
              <a:buFont typeface="Wingdings" pitchFamily="2" charset="2"/>
              <a:buNone/>
            </a:pPr>
            <a:r>
              <a:rPr lang="ru-RU" sz="2000" i="1" smtClean="0">
                <a:solidFill>
                  <a:schemeClr val="bg1"/>
                </a:solidFill>
                <a:effectLst>
                  <a:outerShdw blurRad="38100" dist="38100" dir="2700000" algn="tl">
                    <a:srgbClr val="C0C0C0"/>
                  </a:outerShdw>
                </a:effectLst>
                <a:latin typeface="Verdana" pitchFamily="34" charset="0"/>
              </a:rPr>
              <a:t>Возможными для данной деятельности коррупционными нарушениями являются :</a:t>
            </a:r>
          </a:p>
          <a:p>
            <a:pPr marL="3175" indent="0">
              <a:lnSpc>
                <a:spcPct val="90000"/>
              </a:lnSpc>
              <a:buFont typeface="Wingdings" pitchFamily="2" charset="2"/>
              <a:buNone/>
            </a:pPr>
            <a:endParaRPr lang="ru-RU" sz="2200" smtClean="0">
              <a:solidFill>
                <a:schemeClr val="bg1"/>
              </a:solidFill>
              <a:effectLst>
                <a:outerShdw blurRad="38100" dist="38100" dir="2700000" algn="tl">
                  <a:srgbClr val="C0C0C0"/>
                </a:outerShdw>
              </a:effectLst>
              <a:latin typeface="Verdana" pitchFamily="34" charset="0"/>
            </a:endParaRPr>
          </a:p>
          <a:p>
            <a:pPr marL="3175" indent="0" algn="just">
              <a:lnSpc>
                <a:spcPct val="90000"/>
              </a:lnSpc>
              <a:buFont typeface="Wingdings" pitchFamily="2" charset="2"/>
              <a:buNone/>
            </a:pPr>
            <a:r>
              <a:rPr lang="ru-RU" sz="2000" smtClean="0">
                <a:solidFill>
                  <a:schemeClr val="bg1"/>
                </a:solidFill>
                <a:effectLst>
                  <a:outerShdw blurRad="38100" dist="38100" dir="2700000" algn="tl">
                    <a:srgbClr val="C0C0C0"/>
                  </a:outerShdw>
                </a:effectLst>
                <a:latin typeface="Verdana" pitchFamily="34" charset="0"/>
              </a:rPr>
              <a:t>получение наличных средств от физических и юридических лиц без  зачисления на расчетный счет организации;</a:t>
            </a:r>
          </a:p>
          <a:p>
            <a:pPr marL="3175" indent="0" algn="just">
              <a:lnSpc>
                <a:spcPct val="90000"/>
              </a:lnSpc>
              <a:buFont typeface="Wingdings" pitchFamily="2" charset="2"/>
              <a:buNone/>
            </a:pPr>
            <a:endParaRPr lang="ru-RU" sz="2000" smtClean="0">
              <a:solidFill>
                <a:schemeClr val="bg1"/>
              </a:solidFill>
              <a:effectLst>
                <a:outerShdw blurRad="38100" dist="38100" dir="2700000" algn="tl">
                  <a:srgbClr val="C0C0C0"/>
                </a:outerShdw>
              </a:effectLst>
              <a:latin typeface="Verdana" pitchFamily="34" charset="0"/>
            </a:endParaRPr>
          </a:p>
          <a:p>
            <a:pPr marL="3175" indent="0" algn="just">
              <a:lnSpc>
                <a:spcPct val="90000"/>
              </a:lnSpc>
              <a:buFont typeface="Wingdings" pitchFamily="2" charset="2"/>
              <a:buNone/>
            </a:pPr>
            <a:r>
              <a:rPr lang="ru-RU" sz="2000" smtClean="0">
                <a:solidFill>
                  <a:schemeClr val="bg1"/>
                </a:solidFill>
                <a:effectLst>
                  <a:outerShdw blurRad="38100" dist="38100" dir="2700000" algn="tl">
                    <a:srgbClr val="C0C0C0"/>
                  </a:outerShdw>
                </a:effectLst>
                <a:latin typeface="Verdana" pitchFamily="34" charset="0"/>
              </a:rPr>
              <a:t>понуждение заключения договоров жертвования денежных средств. </a:t>
            </a:r>
          </a:p>
        </p:txBody>
      </p:sp>
      <p:sp>
        <p:nvSpPr>
          <p:cNvPr id="2" name="Заголовок 1"/>
          <p:cNvSpPr>
            <a:spLocks noGrp="1"/>
          </p:cNvSpPr>
          <p:nvPr>
            <p:ph type="title"/>
          </p:nvPr>
        </p:nvSpPr>
        <p:spPr>
          <a:xfrm>
            <a:off x="684213" y="476250"/>
            <a:ext cx="7920037" cy="914400"/>
          </a:xfrm>
        </p:spPr>
        <p:txBody>
          <a:bodyPr wrap="square" numCol="1" anchorCtr="0" compatLnSpc="1">
            <a:prstTxWarp prst="textNoShape">
              <a:avLst/>
            </a:prstTxWarp>
          </a:bodyPr>
          <a:lstStyle/>
          <a:p>
            <a:pPr algn="ctr"/>
            <a:r>
              <a:rPr lang="ru-RU" sz="2800" b="1" i="1" smtClean="0">
                <a:solidFill>
                  <a:srgbClr val="7EB2E6"/>
                </a:solidFill>
                <a:effectLst>
                  <a:outerShdw blurRad="38100" dist="38100" dir="2700000" algn="tl">
                    <a:srgbClr val="C0C0C0"/>
                  </a:outerShdw>
                </a:effectLst>
                <a:latin typeface="Verdana" pitchFamily="34" charset="0"/>
              </a:rPr>
              <a:t>Финансово-экономическая деятельность</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idx="1"/>
          </p:nvPr>
        </p:nvSpPr>
        <p:spPr>
          <a:xfrm>
            <a:off x="179388" y="1052513"/>
            <a:ext cx="8640762" cy="5616575"/>
          </a:xfrm>
        </p:spPr>
        <p:txBody>
          <a:bodyPr wrap="square" numCol="1" anchor="t" anchorCtr="0" compatLnSpc="1">
            <a:prstTxWarp prst="textNoShape">
              <a:avLst/>
            </a:prstTxWarp>
          </a:bodyPr>
          <a:lstStyle/>
          <a:p>
            <a:pPr marL="0" indent="0">
              <a:spcBef>
                <a:spcPct val="0"/>
              </a:spcBef>
              <a:buFont typeface="Wingdings" pitchFamily="2" charset="2"/>
              <a:buNone/>
            </a:pPr>
            <a:r>
              <a:rPr lang="ru-RU" sz="1400" smtClean="0">
                <a:solidFill>
                  <a:schemeClr val="bg1"/>
                </a:solidFill>
                <a:effectLst>
                  <a:outerShdw blurRad="38100" dist="38100" dir="2700000" algn="tl">
                    <a:srgbClr val="C0C0C0"/>
                  </a:outerShdw>
                </a:effectLst>
                <a:latin typeface="Verdana" pitchFamily="34" charset="0"/>
              </a:rPr>
              <a:t>  закупка материально-технических ресурсов </a:t>
            </a:r>
            <a:r>
              <a:rPr lang="ru-RU" sz="1000" smtClean="0">
                <a:solidFill>
                  <a:schemeClr val="bg1"/>
                </a:solidFill>
                <a:effectLst>
                  <a:outerShdw blurRad="38100" dist="38100" dir="2700000" algn="tl">
                    <a:srgbClr val="C0C0C0"/>
                  </a:outerShdw>
                </a:effectLst>
                <a:latin typeface="Verdana" pitchFamily="34" charset="0"/>
              </a:rPr>
              <a:t>(</a:t>
            </a:r>
            <a:r>
              <a:rPr lang="ru-RU" sz="1000" i="1" smtClean="0">
                <a:solidFill>
                  <a:schemeClr val="bg1"/>
                </a:solidFill>
                <a:effectLst>
                  <a:outerShdw blurRad="38100" dist="38100" dir="2700000" algn="tl">
                    <a:srgbClr val="C0C0C0"/>
                  </a:outerShdw>
                </a:effectLst>
                <a:latin typeface="Verdana" pitchFamily="34" charset="0"/>
              </a:rPr>
              <a:t>Федеральный закон от 05.04.2013 N 44-ФЗ "О   контрактной системе в  сфере закупок товаров, работ, услуг для обеспечения государственных и муниципальных нужд</a:t>
            </a:r>
            <a:r>
              <a:rPr lang="ru-RU" sz="1000" smtClean="0">
                <a:solidFill>
                  <a:schemeClr val="bg1"/>
                </a:solidFill>
                <a:effectLst>
                  <a:outerShdw blurRad="38100" dist="38100" dir="2700000" algn="tl">
                    <a:srgbClr val="C0C0C0"/>
                  </a:outerShdw>
                </a:effectLst>
                <a:latin typeface="Verdana" pitchFamily="34" charset="0"/>
              </a:rPr>
              <a:t>«);</a:t>
            </a:r>
          </a:p>
          <a:p>
            <a:pPr marL="0" indent="0" algn="just">
              <a:lnSpc>
                <a:spcPct val="80000"/>
              </a:lnSpc>
              <a:buFont typeface="Wingdings" pitchFamily="2" charset="2"/>
              <a:buNone/>
            </a:pPr>
            <a:endParaRPr lang="ru-RU" sz="1400" smtClean="0">
              <a:solidFill>
                <a:schemeClr val="bg1"/>
              </a:solidFill>
              <a:effectLst>
                <a:outerShdw blurRad="38100" dist="38100" dir="2700000" algn="tl">
                  <a:srgbClr val="C0C0C0"/>
                </a:outerShdw>
              </a:effectLst>
              <a:latin typeface="Verdana" pitchFamily="34" charset="0"/>
            </a:endParaRPr>
          </a:p>
          <a:p>
            <a:pPr marL="0" indent="0" algn="just">
              <a:lnSpc>
                <a:spcPct val="80000"/>
              </a:lnSpc>
              <a:buFont typeface="Wingdings" pitchFamily="2" charset="2"/>
              <a:buNone/>
            </a:pPr>
            <a:r>
              <a:rPr lang="ru-RU" sz="1400" smtClean="0">
                <a:solidFill>
                  <a:schemeClr val="bg1"/>
                </a:solidFill>
                <a:effectLst>
                  <a:outerShdw blurRad="38100" dist="38100" dir="2700000" algn="tl">
                    <a:srgbClr val="C0C0C0"/>
                  </a:outerShdw>
                </a:effectLst>
                <a:latin typeface="Verdana" pitchFamily="34" charset="0"/>
              </a:rPr>
              <a:t>ремонт и обслуживание материально-технических ресурсов;</a:t>
            </a:r>
          </a:p>
          <a:p>
            <a:pPr marL="0" indent="0" algn="just">
              <a:lnSpc>
                <a:spcPct val="80000"/>
              </a:lnSpc>
              <a:buFont typeface="Wingdings" pitchFamily="2" charset="2"/>
              <a:buNone/>
            </a:pPr>
            <a:endParaRPr lang="ru-RU" sz="1400" smtClean="0">
              <a:solidFill>
                <a:schemeClr val="bg1"/>
              </a:solidFill>
              <a:effectLst>
                <a:outerShdw blurRad="38100" dist="38100" dir="2700000" algn="tl">
                  <a:srgbClr val="C0C0C0"/>
                </a:outerShdw>
              </a:effectLst>
              <a:latin typeface="Verdana" pitchFamily="34" charset="0"/>
            </a:endParaRPr>
          </a:p>
          <a:p>
            <a:pPr marL="0" indent="0" algn="just">
              <a:lnSpc>
                <a:spcPct val="80000"/>
              </a:lnSpc>
              <a:buFont typeface="Wingdings" pitchFamily="2" charset="2"/>
              <a:buNone/>
            </a:pPr>
            <a:r>
              <a:rPr lang="ru-RU" sz="1400" smtClean="0">
                <a:solidFill>
                  <a:schemeClr val="bg1"/>
                </a:solidFill>
                <a:effectLst>
                  <a:outerShdw blurRad="38100" dist="38100" dir="2700000" algn="tl">
                    <a:srgbClr val="C0C0C0"/>
                  </a:outerShdw>
                </a:effectLst>
                <a:latin typeface="Verdana" pitchFamily="34" charset="0"/>
              </a:rPr>
              <a:t>транспортное обслуживание;</a:t>
            </a:r>
          </a:p>
          <a:p>
            <a:pPr marL="0" indent="0" algn="just">
              <a:lnSpc>
                <a:spcPct val="80000"/>
              </a:lnSpc>
              <a:buFont typeface="Wingdings" pitchFamily="2" charset="2"/>
              <a:buNone/>
            </a:pPr>
            <a:endParaRPr lang="ru-RU" sz="1400" smtClean="0">
              <a:solidFill>
                <a:schemeClr val="bg1"/>
              </a:solidFill>
              <a:effectLst>
                <a:outerShdw blurRad="38100" dist="38100" dir="2700000" algn="tl">
                  <a:srgbClr val="C0C0C0"/>
                </a:outerShdw>
              </a:effectLst>
              <a:latin typeface="Verdana" pitchFamily="34" charset="0"/>
            </a:endParaRPr>
          </a:p>
          <a:p>
            <a:pPr marL="0" indent="0" algn="just">
              <a:buFont typeface="Wingdings" pitchFamily="2" charset="2"/>
              <a:buNone/>
            </a:pPr>
            <a:r>
              <a:rPr lang="ru-RU" sz="1400" smtClean="0">
                <a:solidFill>
                  <a:schemeClr val="bg1"/>
                </a:solidFill>
                <a:effectLst>
                  <a:outerShdw blurRad="38100" dist="38100" dir="2700000" algn="tl">
                    <a:srgbClr val="C0C0C0"/>
                  </a:outerShdw>
                </a:effectLst>
                <a:latin typeface="Verdana" pitchFamily="34" charset="0"/>
              </a:rPr>
              <a:t>строительство, ремонт и реконструкция зданий, сооружений, помещений </a:t>
            </a:r>
            <a:r>
              <a:rPr lang="ru-RU" sz="1000" i="1" smtClean="0">
                <a:solidFill>
                  <a:schemeClr val="bg1"/>
                </a:solidFill>
                <a:effectLst>
                  <a:outerShdw blurRad="38100" dist="38100" dir="2700000" algn="tl">
                    <a:srgbClr val="C0C0C0"/>
                  </a:outerShdw>
                </a:effectLst>
                <a:latin typeface="Verdana" pitchFamily="34" charset="0"/>
              </a:rPr>
              <a:t>(строительные нормы и технические регламенты).</a:t>
            </a:r>
          </a:p>
          <a:p>
            <a:pPr marL="0" indent="0">
              <a:lnSpc>
                <a:spcPct val="80000"/>
              </a:lnSpc>
              <a:buFont typeface="Wingdings" pitchFamily="2" charset="2"/>
              <a:buNone/>
            </a:pPr>
            <a:endParaRPr lang="ru-RU" sz="1200" smtClean="0">
              <a:solidFill>
                <a:schemeClr val="bg1"/>
              </a:solidFill>
              <a:effectLst>
                <a:outerShdw blurRad="38100" dist="38100" dir="2700000" algn="tl">
                  <a:srgbClr val="C0C0C0"/>
                </a:outerShdw>
              </a:effectLst>
              <a:latin typeface="Verdana" pitchFamily="34" charset="0"/>
            </a:endParaRPr>
          </a:p>
          <a:p>
            <a:pPr marL="0" indent="0" algn="ctr">
              <a:lnSpc>
                <a:spcPct val="80000"/>
              </a:lnSpc>
              <a:buFont typeface="Wingdings" pitchFamily="2" charset="2"/>
              <a:buNone/>
            </a:pPr>
            <a:r>
              <a:rPr lang="ru-RU" sz="1200" i="1" smtClean="0">
                <a:solidFill>
                  <a:schemeClr val="bg1"/>
                </a:solidFill>
                <a:effectLst>
                  <a:outerShdw blurRad="38100" dist="38100" dir="2700000" algn="tl">
                    <a:srgbClr val="C0C0C0"/>
                  </a:outerShdw>
                </a:effectLst>
                <a:latin typeface="Verdana" pitchFamily="34" charset="0"/>
              </a:rPr>
              <a:t>Возможными для данной деятельности коррупционными нарушениями являются</a:t>
            </a:r>
            <a:r>
              <a:rPr lang="ru-RU" sz="1200" smtClean="0">
                <a:solidFill>
                  <a:schemeClr val="bg1"/>
                </a:solidFill>
                <a:effectLst>
                  <a:outerShdw blurRad="38100" dist="38100" dir="2700000" algn="tl">
                    <a:srgbClr val="C0C0C0"/>
                  </a:outerShdw>
                </a:effectLst>
                <a:latin typeface="Verdana" pitchFamily="34" charset="0"/>
              </a:rPr>
              <a:t>:</a:t>
            </a:r>
          </a:p>
          <a:p>
            <a:pPr marL="0" indent="0" algn="just">
              <a:lnSpc>
                <a:spcPct val="80000"/>
              </a:lnSpc>
              <a:buFont typeface="Wingdings" pitchFamily="2" charset="2"/>
              <a:buNone/>
            </a:pPr>
            <a:endParaRPr lang="ru-RU" sz="1200" smtClean="0">
              <a:solidFill>
                <a:schemeClr val="bg1"/>
              </a:solidFill>
              <a:effectLst>
                <a:outerShdw blurRad="38100" dist="38100" dir="2700000" algn="tl">
                  <a:srgbClr val="C0C0C0"/>
                </a:outerShdw>
              </a:effectLst>
              <a:latin typeface="Verdana" pitchFamily="34" charset="0"/>
            </a:endParaRPr>
          </a:p>
          <a:p>
            <a:pPr marL="0" indent="0" algn="just">
              <a:lnSpc>
                <a:spcPct val="80000"/>
              </a:lnSpc>
              <a:buFont typeface="Wingdings" pitchFamily="2" charset="2"/>
              <a:buNone/>
            </a:pPr>
            <a:r>
              <a:rPr lang="ru-RU" sz="1200" smtClean="0">
                <a:solidFill>
                  <a:schemeClr val="bg1"/>
                </a:solidFill>
                <a:effectLst>
                  <a:outerShdw blurRad="38100" dist="38100" dir="2700000" algn="tl">
                    <a:srgbClr val="C0C0C0"/>
                  </a:outerShdw>
                </a:effectLst>
                <a:latin typeface="Verdana" pitchFamily="34" charset="0"/>
              </a:rPr>
              <a:t>заинтересованность  в совершении образовательным учреждением сделок, в том числе: заключение без согласования  с учредителем договоров с лицами, являющимися родственниками или близкими друзьями сотрудников подведомственной организации, выполняющих управленческие функции; заключение без согласования  с учредителем договоров с организациями, если сотрудники подведомственного образовательного учреждения, выполняющие управленческие функции, состоят  с этими организациями в трудовых отношениях, являются участниками, кредиторами этих организаций </a:t>
            </a:r>
            <a:r>
              <a:rPr lang="ru-RU" sz="900" i="1" smtClean="0">
                <a:solidFill>
                  <a:schemeClr val="bg1"/>
                </a:solidFill>
                <a:effectLst>
                  <a:outerShdw blurRad="38100" dist="38100" dir="2700000" algn="tl">
                    <a:srgbClr val="C0C0C0"/>
                  </a:outerShdw>
                </a:effectLst>
                <a:latin typeface="Verdana" pitchFamily="34" charset="0"/>
              </a:rPr>
              <a:t>( ст. 27 Федерального закона от 12.01.1996 N 7-ФЗ "О некоммерческих организациях«)</a:t>
            </a:r>
          </a:p>
          <a:p>
            <a:pPr marL="0" indent="0" algn="just">
              <a:lnSpc>
                <a:spcPct val="80000"/>
              </a:lnSpc>
              <a:buFontTx/>
              <a:buChar char="-"/>
            </a:pPr>
            <a:endParaRPr lang="ru-RU" sz="1200" smtClean="0">
              <a:solidFill>
                <a:schemeClr val="bg1"/>
              </a:solidFill>
              <a:effectLst>
                <a:outerShdw blurRad="38100" dist="38100" dir="2700000" algn="tl">
                  <a:srgbClr val="C0C0C0"/>
                </a:outerShdw>
              </a:effectLst>
              <a:latin typeface="Verdana" pitchFamily="34" charset="0"/>
            </a:endParaRPr>
          </a:p>
          <a:p>
            <a:pPr marL="0" indent="0" algn="just">
              <a:lnSpc>
                <a:spcPct val="80000"/>
              </a:lnSpc>
              <a:buFont typeface="Wingdings" pitchFamily="2" charset="2"/>
              <a:buNone/>
            </a:pPr>
            <a:r>
              <a:rPr lang="ru-RU" sz="1200" smtClean="0">
                <a:solidFill>
                  <a:schemeClr val="bg1"/>
                </a:solidFill>
                <a:effectLst>
                  <a:outerShdw blurRad="38100" dist="38100" dir="2700000" algn="tl">
                    <a:srgbClr val="C0C0C0"/>
                  </a:outerShdw>
                </a:effectLst>
                <a:latin typeface="Verdana" pitchFamily="34" charset="0"/>
              </a:rPr>
              <a:t>заключение договоров с лицами и организациями, являющимися аффилированными по отношению к подведомственной организации; </a:t>
            </a:r>
            <a:r>
              <a:rPr lang="ru-RU" sz="900" i="1" smtClean="0">
                <a:solidFill>
                  <a:schemeClr val="bg1"/>
                </a:solidFill>
                <a:effectLst>
                  <a:outerShdw blurRad="38100" dist="38100" dir="2700000" algn="tl">
                    <a:srgbClr val="C0C0C0"/>
                  </a:outerShdw>
                </a:effectLst>
                <a:latin typeface="Verdana" pitchFamily="34" charset="0"/>
              </a:rPr>
              <a:t>(ст. 4 Закона РСФСР от 22.03.1991 N 948-1 "О конкуренции и ограничении монополистической деятельности на товарных рынках" аффилированными лицами признаются физические и юридические лица, способные оказывать влияние на деятельность юридических и (или) физических лиц, осуществляющих предпринимательскую деятельность)</a:t>
            </a:r>
          </a:p>
          <a:p>
            <a:pPr marL="0" indent="0" algn="just">
              <a:lnSpc>
                <a:spcPct val="80000"/>
              </a:lnSpc>
              <a:buFont typeface="Wingdings" pitchFamily="2" charset="2"/>
              <a:buNone/>
            </a:pPr>
            <a:endParaRPr lang="ru-RU" sz="1200" smtClean="0">
              <a:solidFill>
                <a:schemeClr val="bg1"/>
              </a:solidFill>
              <a:effectLst>
                <a:outerShdw blurRad="38100" dist="38100" dir="2700000" algn="tl">
                  <a:srgbClr val="C0C0C0"/>
                </a:outerShdw>
              </a:effectLst>
              <a:latin typeface="Verdana" pitchFamily="34" charset="0"/>
            </a:endParaRPr>
          </a:p>
          <a:p>
            <a:pPr marL="0" indent="0" algn="just">
              <a:lnSpc>
                <a:spcPct val="80000"/>
              </a:lnSpc>
              <a:buFont typeface="Wingdings" pitchFamily="2" charset="2"/>
              <a:buNone/>
            </a:pPr>
            <a:r>
              <a:rPr lang="ru-RU" sz="1200" smtClean="0">
                <a:solidFill>
                  <a:schemeClr val="bg1"/>
                </a:solidFill>
                <a:effectLst>
                  <a:outerShdw blurRad="38100" dist="38100" dir="2700000" algn="tl">
                    <a:srgbClr val="C0C0C0"/>
                  </a:outerShdw>
                </a:effectLst>
                <a:latin typeface="Verdana" pitchFamily="34" charset="0"/>
              </a:rPr>
              <a:t>получение вознаграждения либо иной материальной </a:t>
            </a:r>
          </a:p>
          <a:p>
            <a:pPr marL="0" indent="0" algn="just">
              <a:lnSpc>
                <a:spcPct val="80000"/>
              </a:lnSpc>
              <a:buFont typeface="Wingdings" pitchFamily="2" charset="2"/>
              <a:buNone/>
            </a:pPr>
            <a:r>
              <a:rPr lang="ru-RU" sz="1200" smtClean="0">
                <a:solidFill>
                  <a:schemeClr val="bg1"/>
                </a:solidFill>
                <a:effectLst>
                  <a:outerShdw blurRad="38100" dist="38100" dir="2700000" algn="tl">
                    <a:srgbClr val="C0C0C0"/>
                  </a:outerShdw>
                </a:effectLst>
                <a:latin typeface="Verdana" pitchFamily="34" charset="0"/>
              </a:rPr>
              <a:t>выгоды при условии заключения соответствующих договоров</a:t>
            </a:r>
            <a:r>
              <a:rPr lang="ru-RU" sz="1200" smtClean="0">
                <a:effectLst>
                  <a:outerShdw blurRad="38100" dist="38100" dir="2700000" algn="tl">
                    <a:srgbClr val="C0C0C0"/>
                  </a:outerShdw>
                </a:effectLst>
                <a:latin typeface="Verdana" pitchFamily="34" charset="0"/>
              </a:rPr>
              <a:t>.</a:t>
            </a:r>
            <a:endParaRPr lang="ru-RU" sz="800" smtClean="0">
              <a:effectLst>
                <a:outerShdw blurRad="38100" dist="38100" dir="2700000" algn="tl">
                  <a:srgbClr val="C0C0C0"/>
                </a:outerShdw>
              </a:effectLst>
              <a:latin typeface="Verdana" pitchFamily="34" charset="0"/>
            </a:endParaRPr>
          </a:p>
        </p:txBody>
      </p:sp>
      <p:sp>
        <p:nvSpPr>
          <p:cNvPr id="2" name="Заголовок 1"/>
          <p:cNvSpPr>
            <a:spLocks noGrp="1"/>
          </p:cNvSpPr>
          <p:nvPr>
            <p:ph type="title"/>
          </p:nvPr>
        </p:nvSpPr>
        <p:spPr>
          <a:xfrm>
            <a:off x="755650" y="115888"/>
            <a:ext cx="7543800" cy="914400"/>
          </a:xfrm>
        </p:spPr>
        <p:txBody>
          <a:bodyPr wrap="square" numCol="1" anchorCtr="0" compatLnSpc="1">
            <a:prstTxWarp prst="textNoShape">
              <a:avLst/>
            </a:prstTxWarp>
            <a:normAutofit/>
          </a:bodyPr>
          <a:lstStyle/>
          <a:p>
            <a:pPr algn="ctr"/>
            <a:r>
              <a:rPr lang="ru-RU" sz="2500" b="1" i="1" smtClean="0">
                <a:solidFill>
                  <a:srgbClr val="7EB2E6"/>
                </a:solidFill>
                <a:effectLst>
                  <a:outerShdw blurRad="38100" dist="38100" dir="2700000" algn="tl">
                    <a:srgbClr val="C0C0C0"/>
                  </a:outerShdw>
                </a:effectLst>
                <a:latin typeface="Verdana" pitchFamily="34" charset="0"/>
              </a:rPr>
              <a:t> Административно-хозяйственная деятельность </a:t>
            </a:r>
          </a:p>
        </p:txBody>
      </p:sp>
      <p:pic>
        <p:nvPicPr>
          <p:cNvPr id="23555" name="Picture 2" descr="F:\фото\legko-dengi-v-almetevske.jpg"/>
          <p:cNvPicPr>
            <a:picLocks noChangeAspect="1" noChangeArrowheads="1"/>
          </p:cNvPicPr>
          <p:nvPr/>
        </p:nvPicPr>
        <p:blipFill>
          <a:blip r:embed="rId2"/>
          <a:srcRect/>
          <a:stretch>
            <a:fillRect/>
          </a:stretch>
        </p:blipFill>
        <p:spPr bwMode="auto">
          <a:xfrm>
            <a:off x="6011863" y="5373688"/>
            <a:ext cx="2305050"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5482</TotalTime>
  <Words>1423</Words>
  <Application>Microsoft Office PowerPoint</Application>
  <PresentationFormat>Экран (4:3)</PresentationFormat>
  <Paragraphs>189</Paragraphs>
  <Slides>18</Slides>
  <Notes>2</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12</vt:i4>
      </vt:variant>
      <vt:variant>
        <vt:lpstr>Заголовки слайдов</vt:lpstr>
      </vt:variant>
      <vt:variant>
        <vt:i4>18</vt:i4>
      </vt:variant>
    </vt:vector>
  </HeadingPairs>
  <TitlesOfParts>
    <vt:vector size="35" baseType="lpstr">
      <vt:lpstr>Verdana</vt:lpstr>
      <vt:lpstr>Arial</vt:lpstr>
      <vt:lpstr>Palatino Linotype</vt:lpstr>
      <vt:lpstr>Wingdings</vt:lpstr>
      <vt:lpstr>Calibri</vt:lpstr>
      <vt:lpstr>Базовая</vt:lpstr>
      <vt:lpstr>Базовая</vt:lpstr>
      <vt:lpstr>Базовая</vt:lpstr>
      <vt:lpstr>Базовая</vt:lpstr>
      <vt:lpstr>Базовая</vt:lpstr>
      <vt:lpstr>Базовая</vt:lpstr>
      <vt:lpstr>Базовая</vt:lpstr>
      <vt:lpstr>Базовая</vt:lpstr>
      <vt:lpstr>Базовая</vt:lpstr>
      <vt:lpstr>Базовая</vt:lpstr>
      <vt:lpstr>Базовая</vt:lpstr>
      <vt:lpstr>Базовая</vt:lpstr>
      <vt:lpstr>Слайд 1</vt:lpstr>
      <vt:lpstr>Слайд 2</vt:lpstr>
      <vt:lpstr>Слайд 3</vt:lpstr>
      <vt:lpstr>Слайд 4</vt:lpstr>
      <vt:lpstr>Слайд 5</vt:lpstr>
      <vt:lpstr>Меры по предупреждению коррупции, принимаемые в организации (ст.13.3. Федерального  закона  от 25.12.2008 N 273-ФЗ "О противодействии коррупции)</vt:lpstr>
      <vt:lpstr>Оценка деятельности подведомственной организации и выявление возможных коррупционных рисков</vt:lpstr>
      <vt:lpstr>Финансово-экономическая деятельность</vt:lpstr>
      <vt:lpstr> Административно-хозяйственная деятельность </vt:lpstr>
      <vt:lpstr>Управленческая деятельность </vt:lpstr>
      <vt:lpstr>Учебная деятельность</vt:lpstr>
      <vt:lpstr>Слайд 12</vt:lpstr>
      <vt:lpstr>Слайд 13</vt:lpstr>
      <vt:lpstr>Слайд 14</vt:lpstr>
      <vt:lpstr>Слайд 15</vt:lpstr>
      <vt:lpstr>Мониторинг и контроль антикоррупционной деятельности </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Карташева Диана Валерьевна</dc:creator>
  <cp:lastModifiedBy>Денисов Юрий Леонтьевич</cp:lastModifiedBy>
  <cp:revision>410</cp:revision>
  <cp:lastPrinted>2016-12-19T10:38:14Z</cp:lastPrinted>
  <dcterms:created xsi:type="dcterms:W3CDTF">1601-01-01T00:00:00Z</dcterms:created>
  <dcterms:modified xsi:type="dcterms:W3CDTF">2016-12-22T08:43:26Z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